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56"/>
  </p:notesMasterIdLst>
  <p:sldIdLst>
    <p:sldId id="256" r:id="rId2"/>
    <p:sldId id="257" r:id="rId3"/>
    <p:sldId id="306" r:id="rId4"/>
    <p:sldId id="272" r:id="rId5"/>
    <p:sldId id="283" r:id="rId6"/>
    <p:sldId id="259" r:id="rId7"/>
    <p:sldId id="271" r:id="rId8"/>
    <p:sldId id="276" r:id="rId9"/>
    <p:sldId id="274" r:id="rId10"/>
    <p:sldId id="278" r:id="rId11"/>
    <p:sldId id="275" r:id="rId12"/>
    <p:sldId id="280" r:id="rId13"/>
    <p:sldId id="323" r:id="rId14"/>
    <p:sldId id="261" r:id="rId15"/>
    <p:sldId id="297" r:id="rId16"/>
    <p:sldId id="284" r:id="rId17"/>
    <p:sldId id="296" r:id="rId18"/>
    <p:sldId id="289" r:id="rId19"/>
    <p:sldId id="286" r:id="rId20"/>
    <p:sldId id="298" r:id="rId21"/>
    <p:sldId id="302" r:id="rId22"/>
    <p:sldId id="287" r:id="rId23"/>
    <p:sldId id="325" r:id="rId24"/>
    <p:sldId id="305" r:id="rId25"/>
    <p:sldId id="301" r:id="rId26"/>
    <p:sldId id="316" r:id="rId27"/>
    <p:sldId id="342" r:id="rId28"/>
    <p:sldId id="328" r:id="rId29"/>
    <p:sldId id="309" r:id="rId30"/>
    <p:sldId id="327" r:id="rId31"/>
    <p:sldId id="310" r:id="rId32"/>
    <p:sldId id="329" r:id="rId33"/>
    <p:sldId id="330" r:id="rId34"/>
    <p:sldId id="331" r:id="rId35"/>
    <p:sldId id="311" r:id="rId36"/>
    <p:sldId id="332" r:id="rId37"/>
    <p:sldId id="312" r:id="rId38"/>
    <p:sldId id="333" r:id="rId39"/>
    <p:sldId id="334" r:id="rId40"/>
    <p:sldId id="336" r:id="rId41"/>
    <p:sldId id="313" r:id="rId42"/>
    <p:sldId id="335" r:id="rId43"/>
    <p:sldId id="314" r:id="rId44"/>
    <p:sldId id="337" r:id="rId45"/>
    <p:sldId id="338" r:id="rId46"/>
    <p:sldId id="318" r:id="rId47"/>
    <p:sldId id="339" r:id="rId48"/>
    <p:sldId id="340" r:id="rId49"/>
    <p:sldId id="326" r:id="rId50"/>
    <p:sldId id="324" r:id="rId51"/>
    <p:sldId id="343" r:id="rId52"/>
    <p:sldId id="344" r:id="rId53"/>
    <p:sldId id="341" r:id="rId54"/>
    <p:sldId id="282"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A66AC"/>
    <a:srgbClr val="FF6600"/>
    <a:srgbClr val="00CCFF"/>
    <a:srgbClr val="00FFFF"/>
    <a:srgbClr val="0000FF"/>
    <a:srgbClr val="99FF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90" y="102"/>
      </p:cViewPr>
      <p:guideLst/>
    </p:cSldViewPr>
  </p:slideViewPr>
  <p:notesTextViewPr>
    <p:cViewPr>
      <p:scale>
        <a:sx n="1" d="1"/>
        <a:sy n="1" d="1"/>
      </p:scale>
      <p:origin x="0" y="0"/>
    </p:cViewPr>
  </p:notesTextViewPr>
  <p:sorterViewPr>
    <p:cViewPr varScale="1">
      <p:scale>
        <a:sx n="100" d="100"/>
        <a:sy n="100" d="100"/>
      </p:scale>
      <p:origin x="0" y="-410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550EBD-F144-44EE-8089-61A9C4A53D83}" type="datetimeFigureOut">
              <a:rPr lang="en-CA" smtClean="0"/>
              <a:t>2026-08-19</a:t>
            </a:fld>
            <a:endParaRPr lang="en-C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504621-5607-4A8B-85F9-D74BC869F32C}" type="slidenum">
              <a:rPr lang="en-CA" smtClean="0"/>
              <a:t>‹#›</a:t>
            </a:fld>
            <a:endParaRPr lang="en-CA" dirty="0"/>
          </a:p>
        </p:txBody>
      </p:sp>
    </p:spTree>
    <p:extLst>
      <p:ext uri="{BB962C8B-B14F-4D97-AF65-F5344CB8AC3E}">
        <p14:creationId xmlns:p14="http://schemas.microsoft.com/office/powerpoint/2010/main" val="111648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dirty="0"/>
          </a:p>
        </p:txBody>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D3504621-5607-4A8B-85F9-D74BC869F32C}" type="slidenum">
              <a:rPr lang="en-CA" smtClean="0"/>
              <a:t>7</a:t>
            </a:fld>
            <a:endParaRPr lang="en-CA" dirty="0"/>
          </a:p>
        </p:txBody>
      </p:sp>
    </p:spTree>
    <p:extLst>
      <p:ext uri="{BB962C8B-B14F-4D97-AF65-F5344CB8AC3E}">
        <p14:creationId xmlns:p14="http://schemas.microsoft.com/office/powerpoint/2010/main" val="1539320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dirty="0"/>
          </a:p>
        </p:txBody>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D3504621-5607-4A8B-85F9-D74BC869F32C}" type="slidenum">
              <a:rPr lang="en-CA" smtClean="0"/>
              <a:t>51</a:t>
            </a:fld>
            <a:endParaRPr lang="en-CA" dirty="0"/>
          </a:p>
        </p:txBody>
      </p:sp>
    </p:spTree>
    <p:extLst>
      <p:ext uri="{BB962C8B-B14F-4D97-AF65-F5344CB8AC3E}">
        <p14:creationId xmlns:p14="http://schemas.microsoft.com/office/powerpoint/2010/main" val="2867382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dirty="0"/>
          </a:p>
        </p:txBody>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D3504621-5607-4A8B-85F9-D74BC869F32C}" type="slidenum">
              <a:rPr lang="en-CA" smtClean="0"/>
              <a:t>54</a:t>
            </a:fld>
            <a:endParaRPr lang="en-CA" dirty="0"/>
          </a:p>
        </p:txBody>
      </p:sp>
    </p:spTree>
    <p:extLst>
      <p:ext uri="{BB962C8B-B14F-4D97-AF65-F5344CB8AC3E}">
        <p14:creationId xmlns:p14="http://schemas.microsoft.com/office/powerpoint/2010/main" val="2810547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dirty="0"/>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dirty="0"/>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dirty="0"/>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dirty="0"/>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dirty="0"/>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dirty="0"/>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dirty="0"/>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dirty="0"/>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BE11AE1-633B-4BD0-A7F6-DB4E9B39944E}" type="datetimeFigureOut">
              <a:rPr lang="en-CA" smtClean="0"/>
              <a:t>2026-08-19</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41BAAA63-6705-45AF-909D-DCF620345C54}" type="slidenum">
              <a:rPr lang="en-CA" smtClean="0"/>
              <a:t>‹#›</a:t>
            </a:fld>
            <a:endParaRPr lang="en-CA" dirty="0"/>
          </a:p>
        </p:txBody>
      </p:sp>
    </p:spTree>
    <p:extLst>
      <p:ext uri="{BB962C8B-B14F-4D97-AF65-F5344CB8AC3E}">
        <p14:creationId xmlns:p14="http://schemas.microsoft.com/office/powerpoint/2010/main" val="2394348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E11AE1-633B-4BD0-A7F6-DB4E9B39944E}" type="datetimeFigureOut">
              <a:rPr lang="en-CA" smtClean="0"/>
              <a:t>2026-08-19</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41BAAA63-6705-45AF-909D-DCF620345C54}" type="slidenum">
              <a:rPr lang="en-CA" smtClean="0"/>
              <a:t>‹#›</a:t>
            </a:fld>
            <a:endParaRPr lang="en-CA" dirty="0"/>
          </a:p>
        </p:txBody>
      </p:sp>
    </p:spTree>
    <p:extLst>
      <p:ext uri="{BB962C8B-B14F-4D97-AF65-F5344CB8AC3E}">
        <p14:creationId xmlns:p14="http://schemas.microsoft.com/office/powerpoint/2010/main" val="1068913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E11AE1-633B-4BD0-A7F6-DB4E9B39944E}" type="datetimeFigureOut">
              <a:rPr lang="en-CA" smtClean="0"/>
              <a:t>2026-08-19</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41BAAA63-6705-45AF-909D-DCF620345C54}" type="slidenum">
              <a:rPr lang="en-CA" smtClean="0"/>
              <a:t>‹#›</a:t>
            </a:fld>
            <a:endParaRPr lang="en-CA"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510452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E11AE1-633B-4BD0-A7F6-DB4E9B39944E}" type="datetimeFigureOut">
              <a:rPr lang="en-CA" smtClean="0"/>
              <a:t>2026-08-19</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41BAAA63-6705-45AF-909D-DCF620345C54}" type="slidenum">
              <a:rPr lang="en-CA" smtClean="0"/>
              <a:t>‹#›</a:t>
            </a:fld>
            <a:endParaRPr lang="en-CA" dirty="0"/>
          </a:p>
        </p:txBody>
      </p:sp>
    </p:spTree>
    <p:extLst>
      <p:ext uri="{BB962C8B-B14F-4D97-AF65-F5344CB8AC3E}">
        <p14:creationId xmlns:p14="http://schemas.microsoft.com/office/powerpoint/2010/main" val="1587191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E11AE1-633B-4BD0-A7F6-DB4E9B39944E}" type="datetimeFigureOut">
              <a:rPr lang="en-CA" smtClean="0"/>
              <a:t>2026-08-19</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41BAAA63-6705-45AF-909D-DCF620345C54}" type="slidenum">
              <a:rPr lang="en-CA" smtClean="0"/>
              <a:t>‹#›</a:t>
            </a:fld>
            <a:endParaRPr lang="en-CA"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795957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E11AE1-633B-4BD0-A7F6-DB4E9B39944E}" type="datetimeFigureOut">
              <a:rPr lang="en-CA" smtClean="0"/>
              <a:t>2026-08-19</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41BAAA63-6705-45AF-909D-DCF620345C54}" type="slidenum">
              <a:rPr lang="en-CA" smtClean="0"/>
              <a:t>‹#›</a:t>
            </a:fld>
            <a:endParaRPr lang="en-CA" dirty="0"/>
          </a:p>
        </p:txBody>
      </p:sp>
    </p:spTree>
    <p:extLst>
      <p:ext uri="{BB962C8B-B14F-4D97-AF65-F5344CB8AC3E}">
        <p14:creationId xmlns:p14="http://schemas.microsoft.com/office/powerpoint/2010/main" val="24270653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E11AE1-633B-4BD0-A7F6-DB4E9B39944E}" type="datetimeFigureOut">
              <a:rPr lang="en-CA" smtClean="0"/>
              <a:t>2026-08-19</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41BAAA63-6705-45AF-909D-DCF620345C54}" type="slidenum">
              <a:rPr lang="en-CA" smtClean="0"/>
              <a:t>‹#›</a:t>
            </a:fld>
            <a:endParaRPr lang="en-CA" dirty="0"/>
          </a:p>
        </p:txBody>
      </p:sp>
    </p:spTree>
    <p:extLst>
      <p:ext uri="{BB962C8B-B14F-4D97-AF65-F5344CB8AC3E}">
        <p14:creationId xmlns:p14="http://schemas.microsoft.com/office/powerpoint/2010/main" val="36289571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E11AE1-633B-4BD0-A7F6-DB4E9B39944E}" type="datetimeFigureOut">
              <a:rPr lang="en-CA" smtClean="0"/>
              <a:t>2026-08-19</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41BAAA63-6705-45AF-909D-DCF620345C54}" type="slidenum">
              <a:rPr lang="en-CA" smtClean="0"/>
              <a:t>‹#›</a:t>
            </a:fld>
            <a:endParaRPr lang="en-CA" dirty="0"/>
          </a:p>
        </p:txBody>
      </p:sp>
    </p:spTree>
    <p:extLst>
      <p:ext uri="{BB962C8B-B14F-4D97-AF65-F5344CB8AC3E}">
        <p14:creationId xmlns:p14="http://schemas.microsoft.com/office/powerpoint/2010/main" val="1156195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E11AE1-633B-4BD0-A7F6-DB4E9B39944E}" type="datetimeFigureOut">
              <a:rPr lang="en-CA" smtClean="0"/>
              <a:t>2026-08-19</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41BAAA63-6705-45AF-909D-DCF620345C54}" type="slidenum">
              <a:rPr lang="en-CA" smtClean="0"/>
              <a:t>‹#›</a:t>
            </a:fld>
            <a:endParaRPr lang="en-CA" dirty="0"/>
          </a:p>
        </p:txBody>
      </p:sp>
    </p:spTree>
    <p:extLst>
      <p:ext uri="{BB962C8B-B14F-4D97-AF65-F5344CB8AC3E}">
        <p14:creationId xmlns:p14="http://schemas.microsoft.com/office/powerpoint/2010/main" val="3392875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E11AE1-633B-4BD0-A7F6-DB4E9B39944E}" type="datetimeFigureOut">
              <a:rPr lang="en-CA" smtClean="0"/>
              <a:t>2026-08-19</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41BAAA63-6705-45AF-909D-DCF620345C54}" type="slidenum">
              <a:rPr lang="en-CA" smtClean="0"/>
              <a:t>‹#›</a:t>
            </a:fld>
            <a:endParaRPr lang="en-CA" dirty="0"/>
          </a:p>
        </p:txBody>
      </p:sp>
    </p:spTree>
    <p:extLst>
      <p:ext uri="{BB962C8B-B14F-4D97-AF65-F5344CB8AC3E}">
        <p14:creationId xmlns:p14="http://schemas.microsoft.com/office/powerpoint/2010/main" val="1318179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BE11AE1-633B-4BD0-A7F6-DB4E9B39944E}" type="datetimeFigureOut">
              <a:rPr lang="en-CA" smtClean="0"/>
              <a:t>2026-08-19</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41BAAA63-6705-45AF-909D-DCF620345C54}" type="slidenum">
              <a:rPr lang="en-CA" smtClean="0"/>
              <a:t>‹#›</a:t>
            </a:fld>
            <a:endParaRPr lang="en-CA" dirty="0"/>
          </a:p>
        </p:txBody>
      </p:sp>
    </p:spTree>
    <p:extLst>
      <p:ext uri="{BB962C8B-B14F-4D97-AF65-F5344CB8AC3E}">
        <p14:creationId xmlns:p14="http://schemas.microsoft.com/office/powerpoint/2010/main" val="122701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BE11AE1-633B-4BD0-A7F6-DB4E9B39944E}" type="datetimeFigureOut">
              <a:rPr lang="en-CA" smtClean="0"/>
              <a:t>2026-08-19</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41BAAA63-6705-45AF-909D-DCF620345C54}" type="slidenum">
              <a:rPr lang="en-CA" smtClean="0"/>
              <a:t>‹#›</a:t>
            </a:fld>
            <a:endParaRPr lang="en-CA" dirty="0"/>
          </a:p>
        </p:txBody>
      </p:sp>
    </p:spTree>
    <p:extLst>
      <p:ext uri="{BB962C8B-B14F-4D97-AF65-F5344CB8AC3E}">
        <p14:creationId xmlns:p14="http://schemas.microsoft.com/office/powerpoint/2010/main" val="2637778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BE11AE1-633B-4BD0-A7F6-DB4E9B39944E}" type="datetimeFigureOut">
              <a:rPr lang="en-CA" smtClean="0"/>
              <a:t>2026-08-19</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41BAAA63-6705-45AF-909D-DCF620345C54}" type="slidenum">
              <a:rPr lang="en-CA" smtClean="0"/>
              <a:t>‹#›</a:t>
            </a:fld>
            <a:endParaRPr lang="en-CA" dirty="0"/>
          </a:p>
        </p:txBody>
      </p:sp>
    </p:spTree>
    <p:extLst>
      <p:ext uri="{BB962C8B-B14F-4D97-AF65-F5344CB8AC3E}">
        <p14:creationId xmlns:p14="http://schemas.microsoft.com/office/powerpoint/2010/main" val="1765824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11AE1-633B-4BD0-A7F6-DB4E9B39944E}" type="datetimeFigureOut">
              <a:rPr lang="en-CA" smtClean="0"/>
              <a:t>2026-08-19</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41BAAA63-6705-45AF-909D-DCF620345C54}" type="slidenum">
              <a:rPr lang="en-CA" smtClean="0"/>
              <a:t>‹#›</a:t>
            </a:fld>
            <a:endParaRPr lang="en-CA" dirty="0"/>
          </a:p>
        </p:txBody>
      </p:sp>
    </p:spTree>
    <p:extLst>
      <p:ext uri="{BB962C8B-B14F-4D97-AF65-F5344CB8AC3E}">
        <p14:creationId xmlns:p14="http://schemas.microsoft.com/office/powerpoint/2010/main" val="394707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E11AE1-633B-4BD0-A7F6-DB4E9B39944E}" type="datetimeFigureOut">
              <a:rPr lang="en-CA" smtClean="0"/>
              <a:t>2026-08-19</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41BAAA63-6705-45AF-909D-DCF620345C54}" type="slidenum">
              <a:rPr lang="en-CA" smtClean="0"/>
              <a:t>‹#›</a:t>
            </a:fld>
            <a:endParaRPr lang="en-CA" dirty="0"/>
          </a:p>
        </p:txBody>
      </p:sp>
    </p:spTree>
    <p:extLst>
      <p:ext uri="{BB962C8B-B14F-4D97-AF65-F5344CB8AC3E}">
        <p14:creationId xmlns:p14="http://schemas.microsoft.com/office/powerpoint/2010/main" val="1311924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41BAAA63-6705-45AF-909D-DCF620345C54}" type="slidenum">
              <a:rPr lang="en-CA" smtClean="0"/>
              <a:t>‹#›</a:t>
            </a:fld>
            <a:endParaRPr lang="en-CA" dirty="0"/>
          </a:p>
        </p:txBody>
      </p:sp>
      <p:sp>
        <p:nvSpPr>
          <p:cNvPr id="5" name="Date Placeholder 4"/>
          <p:cNvSpPr>
            <a:spLocks noGrp="1"/>
          </p:cNvSpPr>
          <p:nvPr>
            <p:ph type="dt" sz="half" idx="10"/>
          </p:nvPr>
        </p:nvSpPr>
        <p:spPr/>
        <p:txBody>
          <a:bodyPr/>
          <a:lstStyle/>
          <a:p>
            <a:fld id="{DBE11AE1-633B-4BD0-A7F6-DB4E9B39944E}" type="datetimeFigureOut">
              <a:rPr lang="en-CA" smtClean="0"/>
              <a:t>2026-08-19</a:t>
            </a:fld>
            <a:endParaRPr lang="en-CA" dirty="0"/>
          </a:p>
        </p:txBody>
      </p:sp>
    </p:spTree>
    <p:extLst>
      <p:ext uri="{BB962C8B-B14F-4D97-AF65-F5344CB8AC3E}">
        <p14:creationId xmlns:p14="http://schemas.microsoft.com/office/powerpoint/2010/main" val="609096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dirty="0"/>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dirty="0"/>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dirty="0"/>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dirty="0"/>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dirty="0"/>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dirty="0"/>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dirty="0"/>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dirty="0"/>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BE11AE1-633B-4BD0-A7F6-DB4E9B39944E}" type="datetimeFigureOut">
              <a:rPr lang="en-CA" smtClean="0"/>
              <a:t>2026-08-19</a:t>
            </a:fld>
            <a:endParaRPr lang="en-CA"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1BAAA63-6705-45AF-909D-DCF620345C54}" type="slidenum">
              <a:rPr lang="en-CA" smtClean="0"/>
              <a:t>‹#›</a:t>
            </a:fld>
            <a:endParaRPr lang="en-CA" dirty="0"/>
          </a:p>
        </p:txBody>
      </p:sp>
    </p:spTree>
    <p:extLst>
      <p:ext uri="{BB962C8B-B14F-4D97-AF65-F5344CB8AC3E}">
        <p14:creationId xmlns:p14="http://schemas.microsoft.com/office/powerpoint/2010/main" val="38065737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svg"/></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png"/></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5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FCF04-6639-45E2-0BED-A6395B06FD83}"/>
              </a:ext>
            </a:extLst>
          </p:cNvPr>
          <p:cNvSpPr>
            <a:spLocks noGrp="1"/>
          </p:cNvSpPr>
          <p:nvPr>
            <p:ph type="ctrTitle"/>
          </p:nvPr>
        </p:nvSpPr>
        <p:spPr>
          <a:xfrm>
            <a:off x="1379813" y="1900849"/>
            <a:ext cx="7766936" cy="1646302"/>
          </a:xfrm>
        </p:spPr>
        <p:txBody>
          <a:bodyPr/>
          <a:lstStyle/>
          <a:p>
            <a:r>
              <a:rPr lang="lv-LV" b="1" noProof="0" dirty="0">
                <a:latin typeface="Cambria" panose="02040503050406030204" pitchFamily="18" charset="0"/>
                <a:ea typeface="Cambria" panose="02040503050406030204" pitchFamily="18" charset="0"/>
              </a:rPr>
              <a:t>15. Saeimas vēlēšanas</a:t>
            </a:r>
            <a:br>
              <a:rPr lang="lv-LV" noProof="0" dirty="0">
                <a:latin typeface="Cambria" panose="02040503050406030204" pitchFamily="18" charset="0"/>
                <a:ea typeface="Cambria" panose="02040503050406030204" pitchFamily="18" charset="0"/>
              </a:rPr>
            </a:br>
            <a:r>
              <a:rPr lang="lv-LV" sz="2800" b="1" noProof="0" dirty="0">
                <a:latin typeface="Cambria" panose="02040503050406030204" pitchFamily="18" charset="0"/>
                <a:ea typeface="Cambria" panose="02040503050406030204" pitchFamily="18" charset="0"/>
              </a:rPr>
              <a:t>2026.g. 3. oktobrī</a:t>
            </a:r>
          </a:p>
        </p:txBody>
      </p:sp>
      <p:sp>
        <p:nvSpPr>
          <p:cNvPr id="3" name="Subtitle 2">
            <a:extLst>
              <a:ext uri="{FF2B5EF4-FFF2-40B4-BE49-F238E27FC236}">
                <a16:creationId xmlns:a16="http://schemas.microsoft.com/office/drawing/2014/main" id="{D2003CB8-2CD7-7D34-C942-AC943604FA8F}"/>
              </a:ext>
            </a:extLst>
          </p:cNvPr>
          <p:cNvSpPr>
            <a:spLocks noGrp="1"/>
          </p:cNvSpPr>
          <p:nvPr>
            <p:ph type="subTitle" idx="1"/>
          </p:nvPr>
        </p:nvSpPr>
        <p:spPr>
          <a:xfrm>
            <a:off x="1331045" y="3547151"/>
            <a:ext cx="7766936" cy="1096899"/>
          </a:xfrm>
        </p:spPr>
        <p:txBody>
          <a:bodyPr/>
          <a:lstStyle/>
          <a:p>
            <a:endParaRPr lang="lv-LV" noProof="0" dirty="0">
              <a:solidFill>
                <a:srgbClr val="4A66AC"/>
              </a:solidFill>
            </a:endParaRPr>
          </a:p>
          <a:p>
            <a:r>
              <a:rPr lang="lv-LV" sz="2400" b="1" noProof="0" dirty="0">
                <a:solidFill>
                  <a:srgbClr val="4A66AC"/>
                </a:solidFill>
                <a:latin typeface="Cambria" panose="02040503050406030204" pitchFamily="18" charset="0"/>
                <a:ea typeface="Cambria" panose="02040503050406030204" pitchFamily="18" charset="0"/>
              </a:rPr>
              <a:t>Pārskats – vēlēšanas, partijas un balsošana</a:t>
            </a:r>
          </a:p>
        </p:txBody>
      </p:sp>
    </p:spTree>
    <p:extLst>
      <p:ext uri="{BB962C8B-B14F-4D97-AF65-F5344CB8AC3E}">
        <p14:creationId xmlns:p14="http://schemas.microsoft.com/office/powerpoint/2010/main" val="1506893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F89D7-0FE1-EB7C-A057-02A8A4FE76E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430542E-1F8F-732D-8DB8-0D452D94ABF6}"/>
              </a:ext>
            </a:extLst>
          </p:cNvPr>
          <p:cNvSpPr txBox="1"/>
          <p:nvPr/>
        </p:nvSpPr>
        <p:spPr>
          <a:xfrm>
            <a:off x="1009650" y="716724"/>
            <a:ext cx="5474063" cy="523220"/>
          </a:xfrm>
          <a:prstGeom prst="rect">
            <a:avLst/>
          </a:prstGeom>
          <a:noFill/>
        </p:spPr>
        <p:txBody>
          <a:bodyPr wrap="none" rtlCol="0">
            <a:spAutoFit/>
          </a:bodyPr>
          <a:lstStyle/>
          <a:p>
            <a:r>
              <a:rPr lang="lv-LV" sz="2800" b="1" noProof="0" dirty="0">
                <a:solidFill>
                  <a:srgbClr val="4A66AC"/>
                </a:solidFill>
                <a:latin typeface="Cambria" panose="02040503050406030204" pitchFamily="18" charset="0"/>
                <a:ea typeface="Cambria" panose="02040503050406030204" pitchFamily="18" charset="0"/>
              </a:rPr>
              <a:t>Prakse – Cipari nav veseli skaitļi</a:t>
            </a:r>
          </a:p>
        </p:txBody>
      </p:sp>
      <p:graphicFrame>
        <p:nvGraphicFramePr>
          <p:cNvPr id="3" name="Table 2">
            <a:extLst>
              <a:ext uri="{FF2B5EF4-FFF2-40B4-BE49-F238E27FC236}">
                <a16:creationId xmlns:a16="http://schemas.microsoft.com/office/drawing/2014/main" id="{5D526A9A-878B-AC06-D4EF-02579166E57E}"/>
              </a:ext>
            </a:extLst>
          </p:cNvPr>
          <p:cNvGraphicFramePr>
            <a:graphicFrameLocks noGrp="1"/>
          </p:cNvGraphicFramePr>
          <p:nvPr>
            <p:extLst>
              <p:ext uri="{D42A27DB-BD31-4B8C-83A1-F6EECF244321}">
                <p14:modId xmlns:p14="http://schemas.microsoft.com/office/powerpoint/2010/main" val="2734170372"/>
              </p:ext>
            </p:extLst>
          </p:nvPr>
        </p:nvGraphicFramePr>
        <p:xfrm>
          <a:off x="1076325" y="1517206"/>
          <a:ext cx="5181600" cy="4719320"/>
        </p:xfrm>
        <a:graphic>
          <a:graphicData uri="http://schemas.openxmlformats.org/drawingml/2006/table">
            <a:tbl>
              <a:tblPr firstRow="1" bandRow="1">
                <a:tableStyleId>{5C22544A-7EE6-4342-B048-85BDC9FD1C3A}</a:tableStyleId>
              </a:tblPr>
              <a:tblGrid>
                <a:gridCol w="1485900">
                  <a:extLst>
                    <a:ext uri="{9D8B030D-6E8A-4147-A177-3AD203B41FA5}">
                      <a16:colId xmlns:a16="http://schemas.microsoft.com/office/drawing/2014/main" val="116288064"/>
                    </a:ext>
                  </a:extLst>
                </a:gridCol>
                <a:gridCol w="1905000">
                  <a:extLst>
                    <a:ext uri="{9D8B030D-6E8A-4147-A177-3AD203B41FA5}">
                      <a16:colId xmlns:a16="http://schemas.microsoft.com/office/drawing/2014/main" val="228432733"/>
                    </a:ext>
                  </a:extLst>
                </a:gridCol>
                <a:gridCol w="1790700">
                  <a:extLst>
                    <a:ext uri="{9D8B030D-6E8A-4147-A177-3AD203B41FA5}">
                      <a16:colId xmlns:a16="http://schemas.microsoft.com/office/drawing/2014/main" val="1010090808"/>
                    </a:ext>
                  </a:extLst>
                </a:gridCol>
              </a:tblGrid>
              <a:tr h="490431">
                <a:tc>
                  <a:txBody>
                    <a:bodyPr/>
                    <a:lstStyle/>
                    <a:p>
                      <a:pPr algn="ctr"/>
                      <a:r>
                        <a:rPr lang="lv-LV" noProof="0" dirty="0">
                          <a:latin typeface="Cambria" panose="02040503050406030204" pitchFamily="18" charset="0"/>
                          <a:ea typeface="Cambria" panose="02040503050406030204" pitchFamily="18" charset="0"/>
                        </a:rPr>
                        <a:t>Partija</a:t>
                      </a:r>
                    </a:p>
                  </a:txBody>
                  <a:tcPr/>
                </a:tc>
                <a:tc>
                  <a:txBody>
                    <a:bodyPr/>
                    <a:lstStyle/>
                    <a:p>
                      <a:pPr algn="ctr"/>
                      <a:r>
                        <a:rPr lang="lv-LV" noProof="0" dirty="0">
                          <a:latin typeface="Cambria" panose="02040503050406030204" pitchFamily="18" charset="0"/>
                          <a:ea typeface="Cambria" panose="02040503050406030204" pitchFamily="18" charset="0"/>
                        </a:rPr>
                        <a:t>% no vēlētāju balsīm</a:t>
                      </a:r>
                    </a:p>
                  </a:txBody>
                  <a:tcPr/>
                </a:tc>
                <a:tc>
                  <a:txBody>
                    <a:bodyPr/>
                    <a:lstStyle/>
                    <a:p>
                      <a:pPr algn="ctr"/>
                      <a:r>
                        <a:rPr lang="lv-LV" noProof="0" dirty="0">
                          <a:latin typeface="Cambria" panose="02040503050406030204" pitchFamily="18" charset="0"/>
                          <a:ea typeface="Cambria" panose="02040503050406030204" pitchFamily="18" charset="0"/>
                        </a:rPr>
                        <a:t>Deputāti ???</a:t>
                      </a:r>
                    </a:p>
                  </a:txBody>
                  <a:tcPr/>
                </a:tc>
                <a:extLst>
                  <a:ext uri="{0D108BD9-81ED-4DB2-BD59-A6C34878D82A}">
                    <a16:rowId xmlns:a16="http://schemas.microsoft.com/office/drawing/2014/main" val="4151610087"/>
                  </a:ext>
                </a:extLst>
              </a:tr>
              <a:tr h="370840">
                <a:tc>
                  <a:txBody>
                    <a:bodyPr/>
                    <a:lstStyle/>
                    <a:p>
                      <a:pPr algn="ctr"/>
                      <a:r>
                        <a:rPr lang="lv-LV" noProof="0" dirty="0">
                          <a:latin typeface="Cambria" panose="02040503050406030204" pitchFamily="18" charset="0"/>
                          <a:ea typeface="Cambria" panose="02040503050406030204" pitchFamily="18" charset="0"/>
                        </a:rPr>
                        <a:t>1</a:t>
                      </a:r>
                    </a:p>
                  </a:txBody>
                  <a:tcPr/>
                </a:tc>
                <a:tc>
                  <a:txBody>
                    <a:bodyPr/>
                    <a:lstStyle/>
                    <a:p>
                      <a:pPr algn="ctr"/>
                      <a:r>
                        <a:rPr lang="lv-LV" noProof="0" dirty="0">
                          <a:latin typeface="Cambria" panose="02040503050406030204" pitchFamily="18" charset="0"/>
                          <a:ea typeface="Cambria" panose="02040503050406030204" pitchFamily="18" charset="0"/>
                        </a:rPr>
                        <a:t>30</a:t>
                      </a:r>
                      <a:r>
                        <a:rPr lang="lv-LV" noProof="0" dirty="0">
                          <a:solidFill>
                            <a:srgbClr val="FF0000"/>
                          </a:solidFill>
                          <a:latin typeface="Cambria" panose="02040503050406030204" pitchFamily="18" charset="0"/>
                          <a:ea typeface="Cambria" panose="02040503050406030204" pitchFamily="18" charset="0"/>
                        </a:rPr>
                        <a:t>,4</a:t>
                      </a:r>
                      <a:r>
                        <a:rPr lang="lv-LV" noProof="0" dirty="0">
                          <a:latin typeface="Cambria" panose="02040503050406030204" pitchFamily="18" charset="0"/>
                          <a:ea typeface="Cambria" panose="02040503050406030204" pitchFamily="18" charset="0"/>
                        </a:rPr>
                        <a:t>%</a:t>
                      </a:r>
                    </a:p>
                  </a:txBody>
                  <a:tcPr/>
                </a:tc>
                <a:tc>
                  <a:txBody>
                    <a:bodyPr/>
                    <a:lstStyle/>
                    <a:p>
                      <a:pPr algn="ctr"/>
                      <a:endParaRPr lang="lv-LV" noProof="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3878585113"/>
                  </a:ext>
                </a:extLst>
              </a:tr>
              <a:tr h="370840">
                <a:tc>
                  <a:txBody>
                    <a:bodyPr/>
                    <a:lstStyle/>
                    <a:p>
                      <a:pPr algn="ctr"/>
                      <a:r>
                        <a:rPr lang="lv-LV" noProof="0" dirty="0">
                          <a:latin typeface="Cambria" panose="02040503050406030204" pitchFamily="18" charset="0"/>
                          <a:ea typeface="Cambria" panose="02040503050406030204" pitchFamily="18" charset="0"/>
                        </a:rPr>
                        <a:t>2</a:t>
                      </a:r>
                    </a:p>
                  </a:txBody>
                  <a:tcPr/>
                </a:tc>
                <a:tc>
                  <a:txBody>
                    <a:bodyPr/>
                    <a:lstStyle/>
                    <a:p>
                      <a:pPr algn="ctr"/>
                      <a:r>
                        <a:rPr lang="lv-LV" noProof="0" dirty="0">
                          <a:latin typeface="Cambria" panose="02040503050406030204" pitchFamily="18" charset="0"/>
                          <a:ea typeface="Cambria" panose="02040503050406030204" pitchFamily="18" charset="0"/>
                        </a:rPr>
                        <a:t>25</a:t>
                      </a:r>
                      <a:r>
                        <a:rPr lang="lv-LV" noProof="0" dirty="0">
                          <a:solidFill>
                            <a:srgbClr val="FF0000"/>
                          </a:solidFill>
                          <a:latin typeface="Cambria" panose="02040503050406030204" pitchFamily="18" charset="0"/>
                          <a:ea typeface="Cambria" panose="02040503050406030204" pitchFamily="18" charset="0"/>
                        </a:rPr>
                        <a:t>,8</a:t>
                      </a:r>
                      <a:r>
                        <a:rPr lang="lv-LV" noProof="0" dirty="0">
                          <a:latin typeface="Cambria" panose="02040503050406030204" pitchFamily="18" charset="0"/>
                          <a:ea typeface="Cambria" panose="02040503050406030204" pitchFamily="18" charset="0"/>
                        </a:rPr>
                        <a:t>%</a:t>
                      </a:r>
                    </a:p>
                  </a:txBody>
                  <a:tcPr/>
                </a:tc>
                <a:tc>
                  <a:txBody>
                    <a:bodyPr/>
                    <a:lstStyle/>
                    <a:p>
                      <a:pPr algn="ctr"/>
                      <a:endParaRPr lang="lv-LV" noProof="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1179545284"/>
                  </a:ext>
                </a:extLst>
              </a:tr>
              <a:tr h="370840">
                <a:tc>
                  <a:txBody>
                    <a:bodyPr/>
                    <a:lstStyle/>
                    <a:p>
                      <a:pPr algn="ctr"/>
                      <a:r>
                        <a:rPr lang="lv-LV" noProof="0" dirty="0">
                          <a:latin typeface="Cambria" panose="02040503050406030204" pitchFamily="18" charset="0"/>
                          <a:ea typeface="Cambria" panose="02040503050406030204" pitchFamily="18" charset="0"/>
                        </a:rPr>
                        <a:t>3</a:t>
                      </a:r>
                    </a:p>
                  </a:txBody>
                  <a:tcPr/>
                </a:tc>
                <a:tc>
                  <a:txBody>
                    <a:bodyPr/>
                    <a:lstStyle/>
                    <a:p>
                      <a:pPr algn="ctr"/>
                      <a:r>
                        <a:rPr lang="lv-LV" noProof="0" dirty="0">
                          <a:latin typeface="Cambria" panose="02040503050406030204" pitchFamily="18" charset="0"/>
                          <a:ea typeface="Cambria" panose="02040503050406030204" pitchFamily="18" charset="0"/>
                        </a:rPr>
                        <a:t>15</a:t>
                      </a:r>
                      <a:r>
                        <a:rPr lang="lv-LV" noProof="0" dirty="0">
                          <a:solidFill>
                            <a:srgbClr val="FF0000"/>
                          </a:solidFill>
                          <a:latin typeface="Cambria" panose="02040503050406030204" pitchFamily="18" charset="0"/>
                          <a:ea typeface="Cambria" panose="02040503050406030204" pitchFamily="18" charset="0"/>
                        </a:rPr>
                        <a:t>,5</a:t>
                      </a:r>
                      <a:r>
                        <a:rPr lang="lv-LV" noProof="0" dirty="0">
                          <a:latin typeface="Cambria" panose="02040503050406030204" pitchFamily="18" charset="0"/>
                          <a:ea typeface="Cambria" panose="02040503050406030204" pitchFamily="18" charset="0"/>
                        </a:rPr>
                        <a:t>%</a:t>
                      </a:r>
                    </a:p>
                  </a:txBody>
                  <a:tcPr/>
                </a:tc>
                <a:tc>
                  <a:txBody>
                    <a:bodyPr/>
                    <a:lstStyle/>
                    <a:p>
                      <a:pPr algn="ctr"/>
                      <a:endParaRPr lang="lv-LV" noProof="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224164251"/>
                  </a:ext>
                </a:extLst>
              </a:tr>
              <a:tr h="370840">
                <a:tc>
                  <a:txBody>
                    <a:bodyPr/>
                    <a:lstStyle/>
                    <a:p>
                      <a:pPr algn="ctr"/>
                      <a:r>
                        <a:rPr lang="lv-LV" noProof="0" dirty="0">
                          <a:latin typeface="Cambria" panose="02040503050406030204" pitchFamily="18" charset="0"/>
                          <a:ea typeface="Cambria" panose="02040503050406030204" pitchFamily="18" charset="0"/>
                        </a:rPr>
                        <a:t>4</a:t>
                      </a:r>
                    </a:p>
                  </a:txBody>
                  <a:tcPr/>
                </a:tc>
                <a:tc>
                  <a:txBody>
                    <a:bodyPr/>
                    <a:lstStyle/>
                    <a:p>
                      <a:pPr algn="ctr"/>
                      <a:r>
                        <a:rPr lang="lv-LV" noProof="0" dirty="0">
                          <a:latin typeface="Cambria" panose="02040503050406030204" pitchFamily="18" charset="0"/>
                          <a:ea typeface="Cambria" panose="02040503050406030204" pitchFamily="18" charset="0"/>
                        </a:rPr>
                        <a:t>7</a:t>
                      </a:r>
                      <a:r>
                        <a:rPr lang="lv-LV" noProof="0" dirty="0">
                          <a:solidFill>
                            <a:srgbClr val="FF0000"/>
                          </a:solidFill>
                          <a:latin typeface="Cambria" panose="02040503050406030204" pitchFamily="18" charset="0"/>
                          <a:ea typeface="Cambria" panose="02040503050406030204" pitchFamily="18" charset="0"/>
                        </a:rPr>
                        <a:t>,4</a:t>
                      </a:r>
                      <a:r>
                        <a:rPr lang="lv-LV" noProof="0" dirty="0">
                          <a:latin typeface="Cambria" panose="02040503050406030204" pitchFamily="18" charset="0"/>
                          <a:ea typeface="Cambria" panose="02040503050406030204" pitchFamily="18" charset="0"/>
                        </a:rPr>
                        <a:t>%</a:t>
                      </a:r>
                    </a:p>
                  </a:txBody>
                  <a:tcPr/>
                </a:tc>
                <a:tc>
                  <a:txBody>
                    <a:bodyPr/>
                    <a:lstStyle/>
                    <a:p>
                      <a:pPr algn="ctr"/>
                      <a:endParaRPr lang="lv-LV" noProof="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3150953998"/>
                  </a:ext>
                </a:extLst>
              </a:tr>
              <a:tr h="370840">
                <a:tc>
                  <a:txBody>
                    <a:bodyPr/>
                    <a:lstStyle/>
                    <a:p>
                      <a:pPr algn="ctr"/>
                      <a:r>
                        <a:rPr lang="lv-LV" noProof="0" dirty="0">
                          <a:latin typeface="Cambria" panose="02040503050406030204" pitchFamily="18" charset="0"/>
                          <a:ea typeface="Cambria" panose="02040503050406030204" pitchFamily="18" charset="0"/>
                        </a:rPr>
                        <a:t>5</a:t>
                      </a:r>
                    </a:p>
                  </a:txBody>
                  <a:tcPr/>
                </a:tc>
                <a:tc>
                  <a:txBody>
                    <a:bodyPr/>
                    <a:lstStyle/>
                    <a:p>
                      <a:pPr algn="ctr"/>
                      <a:r>
                        <a:rPr lang="lv-LV" noProof="0" dirty="0">
                          <a:latin typeface="Cambria" panose="02040503050406030204" pitchFamily="18" charset="0"/>
                          <a:ea typeface="Cambria" panose="02040503050406030204" pitchFamily="18" charset="0"/>
                        </a:rPr>
                        <a:t>5</a:t>
                      </a:r>
                      <a:r>
                        <a:rPr lang="lv-LV" noProof="0" dirty="0">
                          <a:solidFill>
                            <a:srgbClr val="FF0000"/>
                          </a:solidFill>
                          <a:latin typeface="Cambria" panose="02040503050406030204" pitchFamily="18" charset="0"/>
                          <a:ea typeface="Cambria" panose="02040503050406030204" pitchFamily="18" charset="0"/>
                        </a:rPr>
                        <a:t>,7</a:t>
                      </a:r>
                      <a:r>
                        <a:rPr lang="lv-LV" noProof="0" dirty="0">
                          <a:latin typeface="Cambria" panose="02040503050406030204" pitchFamily="18" charset="0"/>
                          <a:ea typeface="Cambria" panose="02040503050406030204" pitchFamily="18" charset="0"/>
                        </a:rPr>
                        <a:t>%</a:t>
                      </a:r>
                    </a:p>
                  </a:txBody>
                  <a:tcPr/>
                </a:tc>
                <a:tc>
                  <a:txBody>
                    <a:bodyPr/>
                    <a:lstStyle/>
                    <a:p>
                      <a:pPr algn="ctr"/>
                      <a:endParaRPr lang="lv-LV" noProof="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1144470852"/>
                  </a:ext>
                </a:extLst>
              </a:tr>
              <a:tr h="370840">
                <a:tc>
                  <a:txBody>
                    <a:bodyPr/>
                    <a:lstStyle/>
                    <a:p>
                      <a:pPr algn="ctr"/>
                      <a:r>
                        <a:rPr lang="lv-LV" noProof="0" dirty="0">
                          <a:solidFill>
                            <a:srgbClr val="FF0000"/>
                          </a:solidFill>
                          <a:latin typeface="Cambria" panose="02040503050406030204" pitchFamily="18" charset="0"/>
                          <a:ea typeface="Cambria" panose="02040503050406030204" pitchFamily="18" charset="0"/>
                        </a:rPr>
                        <a:t>6</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4,6%</a:t>
                      </a:r>
                    </a:p>
                  </a:txBody>
                  <a:tcPr/>
                </a:tc>
                <a:tc>
                  <a:txBody>
                    <a:bodyPr/>
                    <a:lstStyle/>
                    <a:p>
                      <a:pPr algn="ctr"/>
                      <a:endParaRPr lang="lv-LV" noProof="0" dirty="0">
                        <a:solidFill>
                          <a:srgbClr val="FF0000"/>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4058226251"/>
                  </a:ext>
                </a:extLst>
              </a:tr>
              <a:tr h="370840">
                <a:tc>
                  <a:txBody>
                    <a:bodyPr/>
                    <a:lstStyle/>
                    <a:p>
                      <a:pPr algn="ctr"/>
                      <a:r>
                        <a:rPr lang="lv-LV" noProof="0" dirty="0">
                          <a:solidFill>
                            <a:srgbClr val="FF0000"/>
                          </a:solidFill>
                          <a:latin typeface="Cambria" panose="02040503050406030204" pitchFamily="18" charset="0"/>
                          <a:ea typeface="Cambria" panose="02040503050406030204" pitchFamily="18" charset="0"/>
                        </a:rPr>
                        <a:t>7</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4,4%</a:t>
                      </a:r>
                    </a:p>
                  </a:txBody>
                  <a:tcPr/>
                </a:tc>
                <a:tc>
                  <a:txBody>
                    <a:bodyPr/>
                    <a:lstStyle/>
                    <a:p>
                      <a:pPr algn="ctr"/>
                      <a:endParaRPr lang="lv-LV" noProof="0" dirty="0">
                        <a:solidFill>
                          <a:srgbClr val="FF0000"/>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4184132875"/>
                  </a:ext>
                </a:extLst>
              </a:tr>
              <a:tr h="370840">
                <a:tc>
                  <a:txBody>
                    <a:bodyPr/>
                    <a:lstStyle/>
                    <a:p>
                      <a:pPr algn="ctr"/>
                      <a:r>
                        <a:rPr lang="lv-LV" noProof="0" dirty="0">
                          <a:solidFill>
                            <a:srgbClr val="FF0000"/>
                          </a:solidFill>
                          <a:latin typeface="Cambria" panose="02040503050406030204" pitchFamily="18" charset="0"/>
                          <a:ea typeface="Cambria" panose="02040503050406030204" pitchFamily="18" charset="0"/>
                        </a:rPr>
                        <a:t>8</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3,2%</a:t>
                      </a:r>
                    </a:p>
                  </a:txBody>
                  <a:tcPr/>
                </a:tc>
                <a:tc>
                  <a:txBody>
                    <a:bodyPr/>
                    <a:lstStyle/>
                    <a:p>
                      <a:pPr algn="ctr"/>
                      <a:endParaRPr lang="lv-LV" noProof="0" dirty="0">
                        <a:solidFill>
                          <a:srgbClr val="FF0000"/>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1479355043"/>
                  </a:ext>
                </a:extLst>
              </a:tr>
              <a:tr h="370840">
                <a:tc>
                  <a:txBody>
                    <a:bodyPr/>
                    <a:lstStyle/>
                    <a:p>
                      <a:pPr algn="ctr"/>
                      <a:r>
                        <a:rPr lang="lv-LV" noProof="0" dirty="0">
                          <a:solidFill>
                            <a:srgbClr val="FF0000"/>
                          </a:solidFill>
                          <a:latin typeface="Cambria" panose="02040503050406030204" pitchFamily="18" charset="0"/>
                          <a:ea typeface="Cambria" panose="02040503050406030204" pitchFamily="18" charset="0"/>
                        </a:rPr>
                        <a:t>9</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1,9%</a:t>
                      </a:r>
                    </a:p>
                  </a:txBody>
                  <a:tcPr/>
                </a:tc>
                <a:tc>
                  <a:txBody>
                    <a:bodyPr/>
                    <a:lstStyle/>
                    <a:p>
                      <a:pPr algn="ctr"/>
                      <a:endParaRPr lang="lv-LV" noProof="0" dirty="0">
                        <a:solidFill>
                          <a:srgbClr val="FF0000"/>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3693674989"/>
                  </a:ext>
                </a:extLst>
              </a:tr>
              <a:tr h="370840">
                <a:tc>
                  <a:txBody>
                    <a:bodyPr/>
                    <a:lstStyle/>
                    <a:p>
                      <a:pPr algn="ctr"/>
                      <a:r>
                        <a:rPr lang="lv-LV" noProof="0" dirty="0">
                          <a:solidFill>
                            <a:srgbClr val="FF0000"/>
                          </a:solidFill>
                          <a:latin typeface="Cambria" panose="02040503050406030204" pitchFamily="18" charset="0"/>
                          <a:ea typeface="Cambria" panose="02040503050406030204" pitchFamily="18" charset="0"/>
                        </a:rPr>
                        <a:t>10</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1,1%</a:t>
                      </a:r>
                    </a:p>
                  </a:txBody>
                  <a:tcPr/>
                </a:tc>
                <a:tc>
                  <a:txBody>
                    <a:bodyPr/>
                    <a:lstStyle/>
                    <a:p>
                      <a:pPr algn="ctr"/>
                      <a:endParaRPr lang="lv-LV" noProof="0" dirty="0">
                        <a:solidFill>
                          <a:srgbClr val="FF0000"/>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2370346022"/>
                  </a:ext>
                </a:extLst>
              </a:tr>
              <a:tr h="370840">
                <a:tc>
                  <a:txBody>
                    <a:bodyPr/>
                    <a:lstStyle/>
                    <a:p>
                      <a:pPr algn="ctr"/>
                      <a:r>
                        <a:rPr lang="lv-LV" b="1" noProof="0" dirty="0">
                          <a:solidFill>
                            <a:schemeClr val="bg1"/>
                          </a:solidFill>
                          <a:latin typeface="Cambria" panose="02040503050406030204" pitchFamily="18" charset="0"/>
                          <a:ea typeface="Cambria" panose="02040503050406030204" pitchFamily="18" charset="0"/>
                        </a:rPr>
                        <a:t>Kopā</a:t>
                      </a:r>
                    </a:p>
                  </a:txBody>
                  <a:tcPr>
                    <a:solidFill>
                      <a:schemeClr val="accent2"/>
                    </a:solidFill>
                  </a:tcPr>
                </a:tc>
                <a:tc>
                  <a:txBody>
                    <a:bodyPr/>
                    <a:lstStyle/>
                    <a:p>
                      <a:pPr algn="ctr"/>
                      <a:r>
                        <a:rPr lang="lv-LV" b="1" noProof="0" dirty="0">
                          <a:solidFill>
                            <a:schemeClr val="bg1"/>
                          </a:solidFill>
                          <a:latin typeface="Cambria" panose="02040503050406030204" pitchFamily="18" charset="0"/>
                          <a:ea typeface="Cambria" panose="02040503050406030204" pitchFamily="18" charset="0"/>
                        </a:rPr>
                        <a:t>100%</a:t>
                      </a:r>
                    </a:p>
                  </a:txBody>
                  <a:tcPr>
                    <a:solidFill>
                      <a:schemeClr val="accent2"/>
                    </a:solidFill>
                  </a:tcPr>
                </a:tc>
                <a:tc>
                  <a:txBody>
                    <a:bodyPr/>
                    <a:lstStyle/>
                    <a:p>
                      <a:pPr algn="ctr"/>
                      <a:r>
                        <a:rPr lang="lv-LV" b="1" noProof="0" dirty="0">
                          <a:solidFill>
                            <a:schemeClr val="bg1"/>
                          </a:solidFill>
                          <a:latin typeface="Cambria" panose="02040503050406030204" pitchFamily="18" charset="0"/>
                          <a:ea typeface="Cambria" panose="02040503050406030204" pitchFamily="18" charset="0"/>
                        </a:rPr>
                        <a:t>100</a:t>
                      </a:r>
                    </a:p>
                  </a:txBody>
                  <a:tcPr>
                    <a:solidFill>
                      <a:schemeClr val="accent2"/>
                    </a:solidFill>
                  </a:tcPr>
                </a:tc>
                <a:extLst>
                  <a:ext uri="{0D108BD9-81ED-4DB2-BD59-A6C34878D82A}">
                    <a16:rowId xmlns:a16="http://schemas.microsoft.com/office/drawing/2014/main" val="4117949730"/>
                  </a:ext>
                </a:extLst>
              </a:tr>
            </a:tbl>
          </a:graphicData>
        </a:graphic>
      </p:graphicFrame>
      <p:sp>
        <p:nvSpPr>
          <p:cNvPr id="6" name="TextBox 5">
            <a:extLst>
              <a:ext uri="{FF2B5EF4-FFF2-40B4-BE49-F238E27FC236}">
                <a16:creationId xmlns:a16="http://schemas.microsoft.com/office/drawing/2014/main" id="{7458462B-34BA-A4E1-5706-D00B76D1C25E}"/>
              </a:ext>
            </a:extLst>
          </p:cNvPr>
          <p:cNvSpPr txBox="1"/>
          <p:nvPr/>
        </p:nvSpPr>
        <p:spPr>
          <a:xfrm>
            <a:off x="6579543" y="1517206"/>
            <a:ext cx="3155008" cy="3139321"/>
          </a:xfrm>
          <a:prstGeom prst="rect">
            <a:avLst/>
          </a:prstGeom>
          <a:noFill/>
        </p:spPr>
        <p:txBody>
          <a:bodyPr wrap="square" rtlCol="0">
            <a:spAutoFit/>
          </a:bodyPr>
          <a:lstStyle/>
          <a:p>
            <a:r>
              <a:rPr lang="lv-LV" noProof="0" dirty="0">
                <a:solidFill>
                  <a:srgbClr val="4A66AC"/>
                </a:solidFill>
                <a:latin typeface="Cambria" panose="02040503050406030204" pitchFamily="18" charset="0"/>
                <a:ea typeface="Cambria" panose="02040503050406030204" pitchFamily="18" charset="0"/>
              </a:rPr>
              <a:t>% no vēlētāju balsīm nekad nebūs veseli skaitļi </a:t>
            </a:r>
            <a:r>
              <a:rPr lang="lv-LV" i="1" noProof="0" dirty="0">
                <a:solidFill>
                  <a:srgbClr val="4A66AC"/>
                </a:solidFill>
                <a:latin typeface="Cambria" panose="02040503050406030204" pitchFamily="18" charset="0"/>
                <a:ea typeface="Cambria" panose="02040503050406030204" pitchFamily="18" charset="0"/>
              </a:rPr>
              <a:t>(whole numbers)</a:t>
            </a:r>
            <a:r>
              <a:rPr lang="lv-LV" noProof="0" dirty="0">
                <a:solidFill>
                  <a:srgbClr val="4A66AC"/>
                </a:solidFill>
                <a:latin typeface="Cambria" panose="02040503050406030204" pitchFamily="18" charset="0"/>
                <a:ea typeface="Cambria" panose="02040503050406030204" pitchFamily="18" charset="0"/>
              </a:rPr>
              <a:t>. </a:t>
            </a:r>
          </a:p>
          <a:p>
            <a:endParaRPr lang="lv-LV" noProof="0" dirty="0">
              <a:solidFill>
                <a:srgbClr val="4A66AC"/>
              </a:solidFill>
              <a:latin typeface="Cambria" panose="02040503050406030204" pitchFamily="18" charset="0"/>
              <a:ea typeface="Cambria" panose="02040503050406030204" pitchFamily="18" charset="0"/>
            </a:endParaRPr>
          </a:p>
          <a:p>
            <a:r>
              <a:rPr lang="lv-LV" noProof="0" dirty="0">
                <a:solidFill>
                  <a:srgbClr val="4A66AC"/>
                </a:solidFill>
                <a:latin typeface="Cambria" panose="02040503050406030204" pitchFamily="18" charset="0"/>
                <a:ea typeface="Cambria" panose="02040503050406030204" pitchFamily="18" charset="0"/>
              </a:rPr>
              <a:t>Tātad </a:t>
            </a:r>
          </a:p>
          <a:p>
            <a:endParaRPr lang="lv-LV" noProof="0" dirty="0">
              <a:solidFill>
                <a:srgbClr val="4A66AC"/>
              </a:solidFill>
              <a:latin typeface="Cambria" panose="02040503050406030204" pitchFamily="18" charset="0"/>
              <a:ea typeface="Cambria" panose="02040503050406030204" pitchFamily="18" charset="0"/>
            </a:endParaRPr>
          </a:p>
          <a:p>
            <a:r>
              <a:rPr lang="lv-LV" noProof="0" dirty="0">
                <a:solidFill>
                  <a:srgbClr val="4A66AC"/>
                </a:solidFill>
                <a:latin typeface="Cambria" panose="02040503050406030204" pitchFamily="18" charset="0"/>
                <a:ea typeface="Cambria" panose="02040503050406030204" pitchFamily="18" charset="0"/>
              </a:rPr>
              <a:t>kā izdalīt </a:t>
            </a:r>
            <a:br>
              <a:rPr lang="lv-LV" noProof="0" dirty="0">
                <a:solidFill>
                  <a:srgbClr val="4A66AC"/>
                </a:solidFill>
                <a:latin typeface="Cambria" panose="02040503050406030204" pitchFamily="18" charset="0"/>
                <a:ea typeface="Cambria" panose="02040503050406030204" pitchFamily="18" charset="0"/>
              </a:rPr>
            </a:br>
            <a:r>
              <a:rPr lang="lv-LV" noProof="0" dirty="0">
                <a:solidFill>
                  <a:srgbClr val="4A66AC"/>
                </a:solidFill>
                <a:latin typeface="Cambria" panose="02040503050406030204" pitchFamily="18" charset="0"/>
                <a:ea typeface="Cambria" panose="02040503050406030204" pitchFamily="18" charset="0"/>
              </a:rPr>
              <a:t>( 1 ) daļskaitļus </a:t>
            </a:r>
            <a:r>
              <a:rPr lang="lv-LV" i="1" noProof="0" dirty="0">
                <a:solidFill>
                  <a:srgbClr val="4A66AC"/>
                </a:solidFill>
                <a:latin typeface="Cambria" panose="02040503050406030204" pitchFamily="18" charset="0"/>
                <a:ea typeface="Cambria" panose="02040503050406030204" pitchFamily="18" charset="0"/>
              </a:rPr>
              <a:t>(fractional numbers) </a:t>
            </a:r>
            <a:r>
              <a:rPr lang="lv-LV" noProof="0" dirty="0">
                <a:solidFill>
                  <a:srgbClr val="4A66AC"/>
                </a:solidFill>
                <a:latin typeface="Cambria" panose="02040503050406030204" pitchFamily="18" charset="0"/>
                <a:ea typeface="Cambria" panose="02040503050406030204" pitchFamily="18" charset="0"/>
              </a:rPr>
              <a:t>un </a:t>
            </a:r>
            <a:br>
              <a:rPr lang="lv-LV" noProof="0" dirty="0">
                <a:solidFill>
                  <a:srgbClr val="4A66AC"/>
                </a:solidFill>
                <a:latin typeface="Cambria" panose="02040503050406030204" pitchFamily="18" charset="0"/>
                <a:ea typeface="Cambria" panose="02040503050406030204" pitchFamily="18" charset="0"/>
              </a:rPr>
            </a:br>
            <a:r>
              <a:rPr lang="lv-LV" noProof="0" dirty="0">
                <a:solidFill>
                  <a:srgbClr val="4A66AC"/>
                </a:solidFill>
                <a:latin typeface="Cambria" panose="02040503050406030204" pitchFamily="18" charset="0"/>
                <a:ea typeface="Cambria" panose="02040503050406030204" pitchFamily="18" charset="0"/>
              </a:rPr>
              <a:t>( 2 ) balsis partijām, kuras nesasniedz 5% barjeru?</a:t>
            </a:r>
          </a:p>
        </p:txBody>
      </p:sp>
      <p:sp>
        <p:nvSpPr>
          <p:cNvPr id="7" name="TextBox 6">
            <a:extLst>
              <a:ext uri="{FF2B5EF4-FFF2-40B4-BE49-F238E27FC236}">
                <a16:creationId xmlns:a16="http://schemas.microsoft.com/office/drawing/2014/main" id="{CD06B15F-30BA-0796-95AA-3F54AD41FE86}"/>
              </a:ext>
            </a:extLst>
          </p:cNvPr>
          <p:cNvSpPr txBox="1"/>
          <p:nvPr/>
        </p:nvSpPr>
        <p:spPr>
          <a:xfrm>
            <a:off x="6579543" y="5675920"/>
            <a:ext cx="912429" cy="646331"/>
          </a:xfrm>
          <a:prstGeom prst="rect">
            <a:avLst/>
          </a:prstGeom>
          <a:noFill/>
        </p:spPr>
        <p:txBody>
          <a:bodyPr wrap="none" rtlCol="0">
            <a:spAutoFit/>
          </a:bodyPr>
          <a:lstStyle/>
          <a:p>
            <a:r>
              <a:rPr lang="lv-LV" sz="3600" b="1" noProof="0" dirty="0">
                <a:solidFill>
                  <a:srgbClr val="4A66AC"/>
                </a:solidFill>
                <a:latin typeface="Cambria" panose="02040503050406030204" pitchFamily="18" charset="0"/>
                <a:ea typeface="Cambria" panose="02040503050406030204" pitchFamily="18" charset="0"/>
              </a:rPr>
              <a:t>kā?</a:t>
            </a:r>
          </a:p>
        </p:txBody>
      </p:sp>
    </p:spTree>
    <p:extLst>
      <p:ext uri="{BB962C8B-B14F-4D97-AF65-F5344CB8AC3E}">
        <p14:creationId xmlns:p14="http://schemas.microsoft.com/office/powerpoint/2010/main" val="2930024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ACBDE-94F3-3BD9-FBD1-84939CD8E5F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7CB3C1B-ACFA-A61A-ED9A-C42594E93DFE}"/>
              </a:ext>
            </a:extLst>
          </p:cNvPr>
          <p:cNvSpPr txBox="1"/>
          <p:nvPr/>
        </p:nvSpPr>
        <p:spPr>
          <a:xfrm>
            <a:off x="1076325" y="700278"/>
            <a:ext cx="6035307" cy="523220"/>
          </a:xfrm>
          <a:prstGeom prst="rect">
            <a:avLst/>
          </a:prstGeom>
          <a:noFill/>
        </p:spPr>
        <p:txBody>
          <a:bodyPr wrap="none" rtlCol="0">
            <a:spAutoFit/>
          </a:bodyPr>
          <a:lstStyle/>
          <a:p>
            <a:r>
              <a:rPr lang="lv-LV" sz="2800" b="1" noProof="0" dirty="0">
                <a:solidFill>
                  <a:srgbClr val="4A66AC"/>
                </a:solidFill>
                <a:latin typeface="Cambria" panose="02040503050406030204" pitchFamily="18" charset="0"/>
                <a:ea typeface="Cambria" panose="02040503050406030204" pitchFamily="18" charset="0"/>
              </a:rPr>
              <a:t>Prakse – Senlāga metode to atrisina</a:t>
            </a:r>
          </a:p>
        </p:txBody>
      </p:sp>
      <p:graphicFrame>
        <p:nvGraphicFramePr>
          <p:cNvPr id="4" name="Table 3">
            <a:extLst>
              <a:ext uri="{FF2B5EF4-FFF2-40B4-BE49-F238E27FC236}">
                <a16:creationId xmlns:a16="http://schemas.microsoft.com/office/drawing/2014/main" id="{AC80CD87-31F0-7456-EAB5-095B31A3900E}"/>
              </a:ext>
            </a:extLst>
          </p:cNvPr>
          <p:cNvGraphicFramePr>
            <a:graphicFrameLocks noGrp="1"/>
          </p:cNvGraphicFramePr>
          <p:nvPr>
            <p:extLst>
              <p:ext uri="{D42A27DB-BD31-4B8C-83A1-F6EECF244321}">
                <p14:modId xmlns:p14="http://schemas.microsoft.com/office/powerpoint/2010/main" val="2918016304"/>
              </p:ext>
            </p:extLst>
          </p:nvPr>
        </p:nvGraphicFramePr>
        <p:xfrm>
          <a:off x="1076325" y="1517206"/>
          <a:ext cx="5181600" cy="4719320"/>
        </p:xfrm>
        <a:graphic>
          <a:graphicData uri="http://schemas.openxmlformats.org/drawingml/2006/table">
            <a:tbl>
              <a:tblPr firstRow="1" bandRow="1">
                <a:tableStyleId>{5C22544A-7EE6-4342-B048-85BDC9FD1C3A}</a:tableStyleId>
              </a:tblPr>
              <a:tblGrid>
                <a:gridCol w="1485900">
                  <a:extLst>
                    <a:ext uri="{9D8B030D-6E8A-4147-A177-3AD203B41FA5}">
                      <a16:colId xmlns:a16="http://schemas.microsoft.com/office/drawing/2014/main" val="116288064"/>
                    </a:ext>
                  </a:extLst>
                </a:gridCol>
                <a:gridCol w="1905000">
                  <a:extLst>
                    <a:ext uri="{9D8B030D-6E8A-4147-A177-3AD203B41FA5}">
                      <a16:colId xmlns:a16="http://schemas.microsoft.com/office/drawing/2014/main" val="228432733"/>
                    </a:ext>
                  </a:extLst>
                </a:gridCol>
                <a:gridCol w="1790700">
                  <a:extLst>
                    <a:ext uri="{9D8B030D-6E8A-4147-A177-3AD203B41FA5}">
                      <a16:colId xmlns:a16="http://schemas.microsoft.com/office/drawing/2014/main" val="1010090808"/>
                    </a:ext>
                  </a:extLst>
                </a:gridCol>
              </a:tblGrid>
              <a:tr h="490431">
                <a:tc>
                  <a:txBody>
                    <a:bodyPr/>
                    <a:lstStyle/>
                    <a:p>
                      <a:pPr algn="ctr"/>
                      <a:r>
                        <a:rPr lang="lv-LV" noProof="0" dirty="0">
                          <a:latin typeface="Cambria" panose="02040503050406030204" pitchFamily="18" charset="0"/>
                          <a:ea typeface="Cambria" panose="02040503050406030204" pitchFamily="18" charset="0"/>
                        </a:rPr>
                        <a:t>Partija</a:t>
                      </a:r>
                    </a:p>
                  </a:txBody>
                  <a:tcPr/>
                </a:tc>
                <a:tc>
                  <a:txBody>
                    <a:bodyPr/>
                    <a:lstStyle/>
                    <a:p>
                      <a:pPr algn="ctr"/>
                      <a:r>
                        <a:rPr lang="lv-LV" noProof="0" dirty="0">
                          <a:latin typeface="Cambria" panose="02040503050406030204" pitchFamily="18" charset="0"/>
                          <a:ea typeface="Cambria" panose="02040503050406030204" pitchFamily="18" charset="0"/>
                        </a:rPr>
                        <a:t>% no vēlētāju balsīm</a:t>
                      </a:r>
                    </a:p>
                  </a:txBody>
                  <a:tcPr/>
                </a:tc>
                <a:tc>
                  <a:txBody>
                    <a:bodyPr/>
                    <a:lstStyle/>
                    <a:p>
                      <a:pPr algn="ctr"/>
                      <a:r>
                        <a:rPr lang="lv-LV" noProof="0" dirty="0">
                          <a:latin typeface="Cambria" panose="02040503050406030204" pitchFamily="18" charset="0"/>
                          <a:ea typeface="Cambria" panose="02040503050406030204" pitchFamily="18" charset="0"/>
                        </a:rPr>
                        <a:t>Deputātu skaits</a:t>
                      </a:r>
                    </a:p>
                  </a:txBody>
                  <a:tcPr/>
                </a:tc>
                <a:extLst>
                  <a:ext uri="{0D108BD9-81ED-4DB2-BD59-A6C34878D82A}">
                    <a16:rowId xmlns:a16="http://schemas.microsoft.com/office/drawing/2014/main" val="4151610087"/>
                  </a:ext>
                </a:extLst>
              </a:tr>
              <a:tr h="370840">
                <a:tc>
                  <a:txBody>
                    <a:bodyPr/>
                    <a:lstStyle/>
                    <a:p>
                      <a:pPr algn="ctr"/>
                      <a:r>
                        <a:rPr lang="lv-LV" noProof="0" dirty="0">
                          <a:latin typeface="Cambria" panose="02040503050406030204" pitchFamily="18" charset="0"/>
                          <a:ea typeface="Cambria" panose="02040503050406030204" pitchFamily="18" charset="0"/>
                        </a:rPr>
                        <a:t>1</a:t>
                      </a:r>
                    </a:p>
                  </a:txBody>
                  <a:tcPr/>
                </a:tc>
                <a:tc>
                  <a:txBody>
                    <a:bodyPr/>
                    <a:lstStyle/>
                    <a:p>
                      <a:pPr algn="ctr"/>
                      <a:r>
                        <a:rPr lang="lv-LV" noProof="0" dirty="0">
                          <a:latin typeface="Cambria" panose="02040503050406030204" pitchFamily="18" charset="0"/>
                          <a:ea typeface="Cambria" panose="02040503050406030204" pitchFamily="18" charset="0"/>
                        </a:rPr>
                        <a:t>30</a:t>
                      </a:r>
                      <a:r>
                        <a:rPr lang="lv-LV" noProof="0" dirty="0">
                          <a:solidFill>
                            <a:srgbClr val="FF0000"/>
                          </a:solidFill>
                          <a:latin typeface="Cambria" panose="02040503050406030204" pitchFamily="18" charset="0"/>
                          <a:ea typeface="Cambria" panose="02040503050406030204" pitchFamily="18" charset="0"/>
                        </a:rPr>
                        <a:t>,4</a:t>
                      </a:r>
                      <a:r>
                        <a:rPr lang="lv-LV" noProof="0" dirty="0">
                          <a:latin typeface="Cambria" panose="02040503050406030204" pitchFamily="18" charset="0"/>
                          <a:ea typeface="Cambria" panose="02040503050406030204" pitchFamily="18" charset="0"/>
                        </a:rPr>
                        <a:t>%</a:t>
                      </a:r>
                    </a:p>
                  </a:txBody>
                  <a:tcPr/>
                </a:tc>
                <a:tc>
                  <a:txBody>
                    <a:bodyPr/>
                    <a:lstStyle/>
                    <a:p>
                      <a:pPr algn="ctr"/>
                      <a:r>
                        <a:rPr lang="lv-LV" noProof="0" dirty="0">
                          <a:latin typeface="Cambria" panose="02040503050406030204" pitchFamily="18" charset="0"/>
                          <a:ea typeface="Cambria" panose="02040503050406030204" pitchFamily="18" charset="0"/>
                        </a:rPr>
                        <a:t>36</a:t>
                      </a:r>
                    </a:p>
                  </a:txBody>
                  <a:tcPr/>
                </a:tc>
                <a:extLst>
                  <a:ext uri="{0D108BD9-81ED-4DB2-BD59-A6C34878D82A}">
                    <a16:rowId xmlns:a16="http://schemas.microsoft.com/office/drawing/2014/main" val="3878585113"/>
                  </a:ext>
                </a:extLst>
              </a:tr>
              <a:tr h="370840">
                <a:tc>
                  <a:txBody>
                    <a:bodyPr/>
                    <a:lstStyle/>
                    <a:p>
                      <a:pPr algn="ctr"/>
                      <a:r>
                        <a:rPr lang="lv-LV" noProof="0" dirty="0">
                          <a:latin typeface="Cambria" panose="02040503050406030204" pitchFamily="18" charset="0"/>
                          <a:ea typeface="Cambria" panose="02040503050406030204" pitchFamily="18" charset="0"/>
                        </a:rPr>
                        <a:t>2</a:t>
                      </a:r>
                    </a:p>
                  </a:txBody>
                  <a:tcPr/>
                </a:tc>
                <a:tc>
                  <a:txBody>
                    <a:bodyPr/>
                    <a:lstStyle/>
                    <a:p>
                      <a:pPr algn="ctr"/>
                      <a:r>
                        <a:rPr lang="lv-LV" noProof="0" dirty="0">
                          <a:latin typeface="Cambria" panose="02040503050406030204" pitchFamily="18" charset="0"/>
                          <a:ea typeface="Cambria" panose="02040503050406030204" pitchFamily="18" charset="0"/>
                        </a:rPr>
                        <a:t>25</a:t>
                      </a:r>
                      <a:r>
                        <a:rPr lang="lv-LV" noProof="0" dirty="0">
                          <a:solidFill>
                            <a:srgbClr val="FF0000"/>
                          </a:solidFill>
                          <a:latin typeface="Cambria" panose="02040503050406030204" pitchFamily="18" charset="0"/>
                          <a:ea typeface="Cambria" panose="02040503050406030204" pitchFamily="18" charset="0"/>
                        </a:rPr>
                        <a:t>,8</a:t>
                      </a:r>
                      <a:r>
                        <a:rPr lang="lv-LV" noProof="0" dirty="0">
                          <a:latin typeface="Cambria" panose="02040503050406030204" pitchFamily="18" charset="0"/>
                          <a:ea typeface="Cambria" panose="02040503050406030204" pitchFamily="18" charset="0"/>
                        </a:rPr>
                        <a:t>%</a:t>
                      </a:r>
                    </a:p>
                  </a:txBody>
                  <a:tcPr/>
                </a:tc>
                <a:tc>
                  <a:txBody>
                    <a:bodyPr/>
                    <a:lstStyle/>
                    <a:p>
                      <a:pPr algn="ctr"/>
                      <a:r>
                        <a:rPr lang="lv-LV" noProof="0" dirty="0">
                          <a:latin typeface="Cambria" panose="02040503050406030204" pitchFamily="18" charset="0"/>
                          <a:ea typeface="Cambria" panose="02040503050406030204" pitchFamily="18" charset="0"/>
                        </a:rPr>
                        <a:t>30</a:t>
                      </a:r>
                    </a:p>
                  </a:txBody>
                  <a:tcPr/>
                </a:tc>
                <a:extLst>
                  <a:ext uri="{0D108BD9-81ED-4DB2-BD59-A6C34878D82A}">
                    <a16:rowId xmlns:a16="http://schemas.microsoft.com/office/drawing/2014/main" val="1179545284"/>
                  </a:ext>
                </a:extLst>
              </a:tr>
              <a:tr h="370840">
                <a:tc>
                  <a:txBody>
                    <a:bodyPr/>
                    <a:lstStyle/>
                    <a:p>
                      <a:pPr algn="ctr"/>
                      <a:r>
                        <a:rPr lang="lv-LV" noProof="0" dirty="0">
                          <a:latin typeface="Cambria" panose="02040503050406030204" pitchFamily="18" charset="0"/>
                          <a:ea typeface="Cambria" panose="02040503050406030204" pitchFamily="18" charset="0"/>
                        </a:rPr>
                        <a:t>3</a:t>
                      </a:r>
                    </a:p>
                  </a:txBody>
                  <a:tcPr/>
                </a:tc>
                <a:tc>
                  <a:txBody>
                    <a:bodyPr/>
                    <a:lstStyle/>
                    <a:p>
                      <a:pPr algn="ctr"/>
                      <a:r>
                        <a:rPr lang="lv-LV" noProof="0" dirty="0">
                          <a:latin typeface="Cambria" panose="02040503050406030204" pitchFamily="18" charset="0"/>
                          <a:ea typeface="Cambria" panose="02040503050406030204" pitchFamily="18" charset="0"/>
                        </a:rPr>
                        <a:t>15</a:t>
                      </a:r>
                      <a:r>
                        <a:rPr lang="lv-LV" noProof="0" dirty="0">
                          <a:solidFill>
                            <a:srgbClr val="FF0000"/>
                          </a:solidFill>
                          <a:latin typeface="Cambria" panose="02040503050406030204" pitchFamily="18" charset="0"/>
                          <a:ea typeface="Cambria" panose="02040503050406030204" pitchFamily="18" charset="0"/>
                        </a:rPr>
                        <a:t>,5</a:t>
                      </a:r>
                      <a:r>
                        <a:rPr lang="lv-LV" noProof="0" dirty="0">
                          <a:latin typeface="Cambria" panose="02040503050406030204" pitchFamily="18" charset="0"/>
                          <a:ea typeface="Cambria" panose="02040503050406030204" pitchFamily="18" charset="0"/>
                        </a:rPr>
                        <a:t>%</a:t>
                      </a:r>
                    </a:p>
                  </a:txBody>
                  <a:tcPr/>
                </a:tc>
                <a:tc>
                  <a:txBody>
                    <a:bodyPr/>
                    <a:lstStyle/>
                    <a:p>
                      <a:pPr algn="ctr"/>
                      <a:r>
                        <a:rPr lang="lv-LV" noProof="0" dirty="0">
                          <a:latin typeface="Cambria" panose="02040503050406030204" pitchFamily="18" charset="0"/>
                          <a:ea typeface="Cambria" panose="02040503050406030204" pitchFamily="18" charset="0"/>
                        </a:rPr>
                        <a:t>18</a:t>
                      </a:r>
                    </a:p>
                  </a:txBody>
                  <a:tcPr/>
                </a:tc>
                <a:extLst>
                  <a:ext uri="{0D108BD9-81ED-4DB2-BD59-A6C34878D82A}">
                    <a16:rowId xmlns:a16="http://schemas.microsoft.com/office/drawing/2014/main" val="224164251"/>
                  </a:ext>
                </a:extLst>
              </a:tr>
              <a:tr h="370840">
                <a:tc>
                  <a:txBody>
                    <a:bodyPr/>
                    <a:lstStyle/>
                    <a:p>
                      <a:pPr algn="ctr"/>
                      <a:r>
                        <a:rPr lang="lv-LV" noProof="0" dirty="0">
                          <a:latin typeface="Cambria" panose="02040503050406030204" pitchFamily="18" charset="0"/>
                          <a:ea typeface="Cambria" panose="02040503050406030204" pitchFamily="18" charset="0"/>
                        </a:rPr>
                        <a:t>4</a:t>
                      </a:r>
                    </a:p>
                  </a:txBody>
                  <a:tcPr/>
                </a:tc>
                <a:tc>
                  <a:txBody>
                    <a:bodyPr/>
                    <a:lstStyle/>
                    <a:p>
                      <a:pPr algn="ctr"/>
                      <a:r>
                        <a:rPr lang="lv-LV" noProof="0" dirty="0">
                          <a:latin typeface="Cambria" panose="02040503050406030204" pitchFamily="18" charset="0"/>
                          <a:ea typeface="Cambria" panose="02040503050406030204" pitchFamily="18" charset="0"/>
                        </a:rPr>
                        <a:t>7</a:t>
                      </a:r>
                      <a:r>
                        <a:rPr lang="lv-LV" noProof="0" dirty="0">
                          <a:solidFill>
                            <a:srgbClr val="FF0000"/>
                          </a:solidFill>
                          <a:latin typeface="Cambria" panose="02040503050406030204" pitchFamily="18" charset="0"/>
                          <a:ea typeface="Cambria" panose="02040503050406030204" pitchFamily="18" charset="0"/>
                        </a:rPr>
                        <a:t>,4</a:t>
                      </a:r>
                      <a:r>
                        <a:rPr lang="lv-LV" noProof="0" dirty="0">
                          <a:latin typeface="Cambria" panose="02040503050406030204" pitchFamily="18" charset="0"/>
                          <a:ea typeface="Cambria" panose="02040503050406030204" pitchFamily="18" charset="0"/>
                        </a:rPr>
                        <a:t>%</a:t>
                      </a:r>
                    </a:p>
                  </a:txBody>
                  <a:tcPr/>
                </a:tc>
                <a:tc>
                  <a:txBody>
                    <a:bodyPr/>
                    <a:lstStyle/>
                    <a:p>
                      <a:pPr algn="ctr"/>
                      <a:r>
                        <a:rPr lang="lv-LV" noProof="0" dirty="0">
                          <a:latin typeface="Cambria" panose="02040503050406030204" pitchFamily="18" charset="0"/>
                          <a:ea typeface="Cambria" panose="02040503050406030204" pitchFamily="18" charset="0"/>
                        </a:rPr>
                        <a:t>9</a:t>
                      </a:r>
                    </a:p>
                  </a:txBody>
                  <a:tcPr/>
                </a:tc>
                <a:extLst>
                  <a:ext uri="{0D108BD9-81ED-4DB2-BD59-A6C34878D82A}">
                    <a16:rowId xmlns:a16="http://schemas.microsoft.com/office/drawing/2014/main" val="3150953998"/>
                  </a:ext>
                </a:extLst>
              </a:tr>
              <a:tr h="370840">
                <a:tc>
                  <a:txBody>
                    <a:bodyPr/>
                    <a:lstStyle/>
                    <a:p>
                      <a:pPr algn="ctr"/>
                      <a:r>
                        <a:rPr lang="lv-LV" noProof="0" dirty="0">
                          <a:latin typeface="Cambria" panose="02040503050406030204" pitchFamily="18" charset="0"/>
                          <a:ea typeface="Cambria" panose="02040503050406030204" pitchFamily="18" charset="0"/>
                        </a:rPr>
                        <a:t>5</a:t>
                      </a:r>
                    </a:p>
                  </a:txBody>
                  <a:tcPr/>
                </a:tc>
                <a:tc>
                  <a:txBody>
                    <a:bodyPr/>
                    <a:lstStyle/>
                    <a:p>
                      <a:pPr algn="ctr"/>
                      <a:r>
                        <a:rPr lang="lv-LV" noProof="0" dirty="0">
                          <a:latin typeface="Cambria" panose="02040503050406030204" pitchFamily="18" charset="0"/>
                          <a:ea typeface="Cambria" panose="02040503050406030204" pitchFamily="18" charset="0"/>
                        </a:rPr>
                        <a:t>5</a:t>
                      </a:r>
                      <a:r>
                        <a:rPr lang="lv-LV" noProof="0" dirty="0">
                          <a:solidFill>
                            <a:srgbClr val="FF0000"/>
                          </a:solidFill>
                          <a:latin typeface="Cambria" panose="02040503050406030204" pitchFamily="18" charset="0"/>
                          <a:ea typeface="Cambria" panose="02040503050406030204" pitchFamily="18" charset="0"/>
                        </a:rPr>
                        <a:t>,7</a:t>
                      </a:r>
                      <a:r>
                        <a:rPr lang="lv-LV" noProof="0" dirty="0">
                          <a:latin typeface="Cambria" panose="02040503050406030204" pitchFamily="18" charset="0"/>
                          <a:ea typeface="Cambria" panose="02040503050406030204" pitchFamily="18" charset="0"/>
                        </a:rPr>
                        <a:t>%</a:t>
                      </a:r>
                    </a:p>
                  </a:txBody>
                  <a:tcPr/>
                </a:tc>
                <a:tc>
                  <a:txBody>
                    <a:bodyPr/>
                    <a:lstStyle/>
                    <a:p>
                      <a:pPr algn="ctr"/>
                      <a:r>
                        <a:rPr lang="lv-LV" noProof="0" dirty="0">
                          <a:latin typeface="Cambria" panose="02040503050406030204" pitchFamily="18" charset="0"/>
                          <a:ea typeface="Cambria" panose="02040503050406030204" pitchFamily="18" charset="0"/>
                        </a:rPr>
                        <a:t>7</a:t>
                      </a:r>
                    </a:p>
                  </a:txBody>
                  <a:tcPr/>
                </a:tc>
                <a:extLst>
                  <a:ext uri="{0D108BD9-81ED-4DB2-BD59-A6C34878D82A}">
                    <a16:rowId xmlns:a16="http://schemas.microsoft.com/office/drawing/2014/main" val="1144470852"/>
                  </a:ext>
                </a:extLst>
              </a:tr>
              <a:tr h="370840">
                <a:tc>
                  <a:txBody>
                    <a:bodyPr/>
                    <a:lstStyle/>
                    <a:p>
                      <a:pPr algn="ctr"/>
                      <a:r>
                        <a:rPr lang="lv-LV" noProof="0" dirty="0">
                          <a:solidFill>
                            <a:srgbClr val="FF0000"/>
                          </a:solidFill>
                          <a:latin typeface="Cambria" panose="02040503050406030204" pitchFamily="18" charset="0"/>
                          <a:ea typeface="Cambria" panose="02040503050406030204" pitchFamily="18" charset="0"/>
                        </a:rPr>
                        <a:t>6</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4,7%</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0</a:t>
                      </a:r>
                    </a:p>
                  </a:txBody>
                  <a:tcPr/>
                </a:tc>
                <a:extLst>
                  <a:ext uri="{0D108BD9-81ED-4DB2-BD59-A6C34878D82A}">
                    <a16:rowId xmlns:a16="http://schemas.microsoft.com/office/drawing/2014/main" val="4058226251"/>
                  </a:ext>
                </a:extLst>
              </a:tr>
              <a:tr h="370840">
                <a:tc>
                  <a:txBody>
                    <a:bodyPr/>
                    <a:lstStyle/>
                    <a:p>
                      <a:pPr algn="ctr"/>
                      <a:r>
                        <a:rPr lang="lv-LV" noProof="0" dirty="0">
                          <a:solidFill>
                            <a:srgbClr val="FF0000"/>
                          </a:solidFill>
                          <a:latin typeface="Cambria" panose="02040503050406030204" pitchFamily="18" charset="0"/>
                          <a:ea typeface="Cambria" panose="02040503050406030204" pitchFamily="18" charset="0"/>
                        </a:rPr>
                        <a:t>7</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4,3%</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0</a:t>
                      </a:r>
                    </a:p>
                  </a:txBody>
                  <a:tcPr/>
                </a:tc>
                <a:extLst>
                  <a:ext uri="{0D108BD9-81ED-4DB2-BD59-A6C34878D82A}">
                    <a16:rowId xmlns:a16="http://schemas.microsoft.com/office/drawing/2014/main" val="4184132875"/>
                  </a:ext>
                </a:extLst>
              </a:tr>
              <a:tr h="370840">
                <a:tc>
                  <a:txBody>
                    <a:bodyPr/>
                    <a:lstStyle/>
                    <a:p>
                      <a:pPr algn="ctr"/>
                      <a:r>
                        <a:rPr lang="lv-LV" noProof="0" dirty="0">
                          <a:solidFill>
                            <a:srgbClr val="FF0000"/>
                          </a:solidFill>
                          <a:latin typeface="Cambria" panose="02040503050406030204" pitchFamily="18" charset="0"/>
                          <a:ea typeface="Cambria" panose="02040503050406030204" pitchFamily="18" charset="0"/>
                        </a:rPr>
                        <a:t>8</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3,4%</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0</a:t>
                      </a:r>
                    </a:p>
                  </a:txBody>
                  <a:tcPr/>
                </a:tc>
                <a:extLst>
                  <a:ext uri="{0D108BD9-81ED-4DB2-BD59-A6C34878D82A}">
                    <a16:rowId xmlns:a16="http://schemas.microsoft.com/office/drawing/2014/main" val="1479355043"/>
                  </a:ext>
                </a:extLst>
              </a:tr>
              <a:tr h="370840">
                <a:tc>
                  <a:txBody>
                    <a:bodyPr/>
                    <a:lstStyle/>
                    <a:p>
                      <a:pPr algn="ctr"/>
                      <a:r>
                        <a:rPr lang="lv-LV" noProof="0" dirty="0">
                          <a:solidFill>
                            <a:srgbClr val="FF0000"/>
                          </a:solidFill>
                          <a:latin typeface="Cambria" panose="02040503050406030204" pitchFamily="18" charset="0"/>
                          <a:ea typeface="Cambria" panose="02040503050406030204" pitchFamily="18" charset="0"/>
                        </a:rPr>
                        <a:t>9</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1,9%</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0</a:t>
                      </a:r>
                    </a:p>
                  </a:txBody>
                  <a:tcPr/>
                </a:tc>
                <a:extLst>
                  <a:ext uri="{0D108BD9-81ED-4DB2-BD59-A6C34878D82A}">
                    <a16:rowId xmlns:a16="http://schemas.microsoft.com/office/drawing/2014/main" val="3693674989"/>
                  </a:ext>
                </a:extLst>
              </a:tr>
              <a:tr h="370840">
                <a:tc>
                  <a:txBody>
                    <a:bodyPr/>
                    <a:lstStyle/>
                    <a:p>
                      <a:pPr algn="ctr"/>
                      <a:r>
                        <a:rPr lang="lv-LV" noProof="0" dirty="0">
                          <a:solidFill>
                            <a:srgbClr val="FF0000"/>
                          </a:solidFill>
                          <a:latin typeface="Cambria" panose="02040503050406030204" pitchFamily="18" charset="0"/>
                          <a:ea typeface="Cambria" panose="02040503050406030204" pitchFamily="18" charset="0"/>
                        </a:rPr>
                        <a:t>10</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0,9%</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0</a:t>
                      </a:r>
                    </a:p>
                  </a:txBody>
                  <a:tcPr/>
                </a:tc>
                <a:extLst>
                  <a:ext uri="{0D108BD9-81ED-4DB2-BD59-A6C34878D82A}">
                    <a16:rowId xmlns:a16="http://schemas.microsoft.com/office/drawing/2014/main" val="2370346022"/>
                  </a:ext>
                </a:extLst>
              </a:tr>
              <a:tr h="370840">
                <a:tc>
                  <a:txBody>
                    <a:bodyPr/>
                    <a:lstStyle/>
                    <a:p>
                      <a:pPr algn="ctr"/>
                      <a:r>
                        <a:rPr lang="lv-LV" b="1" noProof="0" dirty="0">
                          <a:solidFill>
                            <a:schemeClr val="bg1"/>
                          </a:solidFill>
                          <a:latin typeface="Cambria" panose="02040503050406030204" pitchFamily="18" charset="0"/>
                          <a:ea typeface="Cambria" panose="02040503050406030204" pitchFamily="18" charset="0"/>
                        </a:rPr>
                        <a:t>Kopā</a:t>
                      </a:r>
                    </a:p>
                  </a:txBody>
                  <a:tcPr>
                    <a:solidFill>
                      <a:schemeClr val="accent2"/>
                    </a:solidFill>
                  </a:tcPr>
                </a:tc>
                <a:tc>
                  <a:txBody>
                    <a:bodyPr/>
                    <a:lstStyle/>
                    <a:p>
                      <a:pPr algn="ctr"/>
                      <a:r>
                        <a:rPr lang="lv-LV" b="1" noProof="0" dirty="0">
                          <a:solidFill>
                            <a:schemeClr val="bg1"/>
                          </a:solidFill>
                          <a:latin typeface="Cambria" panose="02040503050406030204" pitchFamily="18" charset="0"/>
                          <a:ea typeface="Cambria" panose="02040503050406030204" pitchFamily="18" charset="0"/>
                        </a:rPr>
                        <a:t>100%</a:t>
                      </a:r>
                    </a:p>
                  </a:txBody>
                  <a:tcPr>
                    <a:solidFill>
                      <a:schemeClr val="accent2"/>
                    </a:solidFill>
                  </a:tcPr>
                </a:tc>
                <a:tc>
                  <a:txBody>
                    <a:bodyPr/>
                    <a:lstStyle/>
                    <a:p>
                      <a:pPr algn="ctr"/>
                      <a:r>
                        <a:rPr lang="lv-LV" b="1" noProof="0" dirty="0">
                          <a:solidFill>
                            <a:schemeClr val="bg1"/>
                          </a:solidFill>
                          <a:latin typeface="Cambria" panose="02040503050406030204" pitchFamily="18" charset="0"/>
                          <a:ea typeface="Cambria" panose="02040503050406030204" pitchFamily="18" charset="0"/>
                        </a:rPr>
                        <a:t>100</a:t>
                      </a:r>
                    </a:p>
                  </a:txBody>
                  <a:tcPr>
                    <a:solidFill>
                      <a:schemeClr val="accent2"/>
                    </a:solidFill>
                  </a:tcPr>
                </a:tc>
                <a:extLst>
                  <a:ext uri="{0D108BD9-81ED-4DB2-BD59-A6C34878D82A}">
                    <a16:rowId xmlns:a16="http://schemas.microsoft.com/office/drawing/2014/main" val="4117949730"/>
                  </a:ext>
                </a:extLst>
              </a:tr>
            </a:tbl>
          </a:graphicData>
        </a:graphic>
      </p:graphicFrame>
      <p:pic>
        <p:nvPicPr>
          <p:cNvPr id="6" name="Picture 5">
            <a:extLst>
              <a:ext uri="{FF2B5EF4-FFF2-40B4-BE49-F238E27FC236}">
                <a16:creationId xmlns:a16="http://schemas.microsoft.com/office/drawing/2014/main" id="{4FADED10-48A5-07FA-1951-503C504C6D8D}"/>
              </a:ext>
            </a:extLst>
          </p:cNvPr>
          <p:cNvPicPr>
            <a:picLocks noChangeAspect="1"/>
          </p:cNvPicPr>
          <p:nvPr/>
        </p:nvPicPr>
        <p:blipFill>
          <a:blip r:embed="rId2"/>
          <a:stretch>
            <a:fillRect/>
          </a:stretch>
        </p:blipFill>
        <p:spPr>
          <a:xfrm>
            <a:off x="7034121" y="1667738"/>
            <a:ext cx="1595529" cy="2271008"/>
          </a:xfrm>
          <a:prstGeom prst="rect">
            <a:avLst/>
          </a:prstGeom>
          <a:ln w="19050">
            <a:solidFill>
              <a:srgbClr val="4A66AC"/>
            </a:solidFill>
          </a:ln>
        </p:spPr>
      </p:pic>
      <p:sp>
        <p:nvSpPr>
          <p:cNvPr id="8" name="TextBox 7">
            <a:extLst>
              <a:ext uri="{FF2B5EF4-FFF2-40B4-BE49-F238E27FC236}">
                <a16:creationId xmlns:a16="http://schemas.microsoft.com/office/drawing/2014/main" id="{F34C5F3A-E4DC-44C6-D1C5-4960A0E6C7F6}"/>
              </a:ext>
            </a:extLst>
          </p:cNvPr>
          <p:cNvSpPr txBox="1"/>
          <p:nvPr/>
        </p:nvSpPr>
        <p:spPr>
          <a:xfrm>
            <a:off x="6960543" y="4054758"/>
            <a:ext cx="2297757" cy="2031325"/>
          </a:xfrm>
          <a:prstGeom prst="rect">
            <a:avLst/>
          </a:prstGeom>
          <a:noFill/>
        </p:spPr>
        <p:txBody>
          <a:bodyPr wrap="square" rtlCol="0">
            <a:spAutoFit/>
          </a:bodyPr>
          <a:lstStyle/>
          <a:p>
            <a:r>
              <a:rPr lang="lv-LV" noProof="0" dirty="0">
                <a:solidFill>
                  <a:srgbClr val="4A66AC"/>
                </a:solidFill>
                <a:latin typeface="Cambria" panose="02040503050406030204" pitchFamily="18" charset="0"/>
                <a:ea typeface="Cambria" panose="02040503050406030204" pitchFamily="18" charset="0"/>
              </a:rPr>
              <a:t>Franču matemātiķis Andre Sainte-Lague izveidoja metodi kā sadalīt deputātus starp partijām </a:t>
            </a:r>
            <a:r>
              <a:rPr lang="lv-LV" i="1" noProof="0" dirty="0">
                <a:solidFill>
                  <a:srgbClr val="4A66AC"/>
                </a:solidFill>
                <a:latin typeface="Cambria" panose="02040503050406030204" pitchFamily="18" charset="0"/>
                <a:ea typeface="Cambria" panose="02040503050406030204" pitchFamily="18" charset="0"/>
              </a:rPr>
              <a:t>(highest proportional allocation method)</a:t>
            </a:r>
          </a:p>
        </p:txBody>
      </p:sp>
    </p:spTree>
    <p:extLst>
      <p:ext uri="{BB962C8B-B14F-4D97-AF65-F5344CB8AC3E}">
        <p14:creationId xmlns:p14="http://schemas.microsoft.com/office/powerpoint/2010/main" val="1968524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DE337-53BD-5247-8BCE-C46E5CB4DB2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9DAC850-20C3-991D-0902-A735682977C1}"/>
              </a:ext>
            </a:extLst>
          </p:cNvPr>
          <p:cNvSpPr txBox="1"/>
          <p:nvPr/>
        </p:nvSpPr>
        <p:spPr>
          <a:xfrm>
            <a:off x="723900" y="757428"/>
            <a:ext cx="3309560" cy="523220"/>
          </a:xfrm>
          <a:prstGeom prst="rect">
            <a:avLst/>
          </a:prstGeom>
          <a:noFill/>
        </p:spPr>
        <p:txBody>
          <a:bodyPr wrap="none" rtlCol="0">
            <a:spAutoFit/>
          </a:bodyPr>
          <a:lstStyle/>
          <a:p>
            <a:r>
              <a:rPr lang="lv-LV" sz="2800" b="1" noProof="0" dirty="0">
                <a:solidFill>
                  <a:srgbClr val="4A66AC"/>
                </a:solidFill>
                <a:latin typeface="Cambria" panose="02040503050406030204" pitchFamily="18" charset="0"/>
                <a:ea typeface="Cambria" panose="02040503050406030204" pitchFamily="18" charset="0"/>
              </a:rPr>
              <a:t>Vēlēšanas apgabali</a:t>
            </a:r>
          </a:p>
        </p:txBody>
      </p:sp>
      <p:sp>
        <p:nvSpPr>
          <p:cNvPr id="8" name="TextBox 7">
            <a:extLst>
              <a:ext uri="{FF2B5EF4-FFF2-40B4-BE49-F238E27FC236}">
                <a16:creationId xmlns:a16="http://schemas.microsoft.com/office/drawing/2014/main" id="{B4FBB18D-0A20-DAE5-8124-A6B8BD8E9DF1}"/>
              </a:ext>
            </a:extLst>
          </p:cNvPr>
          <p:cNvSpPr txBox="1"/>
          <p:nvPr/>
        </p:nvSpPr>
        <p:spPr>
          <a:xfrm>
            <a:off x="5733230" y="1582340"/>
            <a:ext cx="4005435" cy="3693319"/>
          </a:xfrm>
          <a:prstGeom prst="rect">
            <a:avLst/>
          </a:prstGeom>
          <a:noFill/>
        </p:spPr>
        <p:txBody>
          <a:bodyPr wrap="square" rtlCol="0">
            <a:spAutoFit/>
          </a:bodyPr>
          <a:lstStyle/>
          <a:p>
            <a:r>
              <a:rPr lang="lv-LV" noProof="0" dirty="0">
                <a:solidFill>
                  <a:srgbClr val="4A66AC"/>
                </a:solidFill>
                <a:latin typeface="Cambria" panose="02040503050406030204" pitchFamily="18" charset="0"/>
                <a:ea typeface="Cambria" panose="02040503050406030204" pitchFamily="18" charset="0"/>
              </a:rPr>
              <a:t>Latvijā ir pieci vēlēšanu apgabali. Katra apgabala Saeimas deputātu skaits atbilst apgabala iedzīvotāju proporcijai no Latvijas iedzīvotāju kopskaitu.</a:t>
            </a:r>
          </a:p>
          <a:p>
            <a:endParaRPr lang="lv-LV" noProof="0" dirty="0">
              <a:solidFill>
                <a:srgbClr val="4A66AC"/>
              </a:solidFill>
              <a:latin typeface="Cambria" panose="02040503050406030204" pitchFamily="18" charset="0"/>
              <a:ea typeface="Cambria" panose="02040503050406030204" pitchFamily="18" charset="0"/>
            </a:endParaRPr>
          </a:p>
          <a:p>
            <a:r>
              <a:rPr lang="lv-LV" noProof="0" dirty="0">
                <a:solidFill>
                  <a:srgbClr val="4A66AC"/>
                </a:solidFill>
                <a:latin typeface="Cambria" panose="02040503050406030204" pitchFamily="18" charset="0"/>
                <a:ea typeface="Cambria" panose="02040503050406030204" pitchFamily="18" charset="0"/>
              </a:rPr>
              <a:t>Senlāga metode tiek pielietota katrā apgabalā.</a:t>
            </a:r>
          </a:p>
          <a:p>
            <a:endParaRPr lang="lv-LV" noProof="0" dirty="0">
              <a:solidFill>
                <a:srgbClr val="4A66AC"/>
              </a:solidFill>
              <a:latin typeface="Cambria" panose="02040503050406030204" pitchFamily="18" charset="0"/>
              <a:ea typeface="Cambria" panose="02040503050406030204" pitchFamily="18" charset="0"/>
            </a:endParaRPr>
          </a:p>
          <a:p>
            <a:r>
              <a:rPr lang="lv-LV" noProof="0" dirty="0">
                <a:solidFill>
                  <a:srgbClr val="4A66AC"/>
                </a:solidFill>
                <a:latin typeface="Cambria" panose="02040503050406030204" pitchFamily="18" charset="0"/>
                <a:ea typeface="Cambria" panose="02040503050406030204" pitchFamily="18" charset="0"/>
              </a:rPr>
              <a:t>Partijām nav jāsasniedz 5% barjera katrā apgabalā, bet kopumā Latvijā.</a:t>
            </a:r>
          </a:p>
          <a:p>
            <a:endParaRPr lang="lv-LV" noProof="0" dirty="0">
              <a:solidFill>
                <a:srgbClr val="4A66AC"/>
              </a:solidFill>
              <a:latin typeface="Cambria" panose="02040503050406030204" pitchFamily="18" charset="0"/>
              <a:ea typeface="Cambria" panose="02040503050406030204" pitchFamily="18" charset="0"/>
            </a:endParaRPr>
          </a:p>
          <a:p>
            <a:r>
              <a:rPr lang="lv-LV" noProof="0" dirty="0">
                <a:solidFill>
                  <a:srgbClr val="4A66AC"/>
                </a:solidFill>
                <a:latin typeface="Cambria" panose="02040503050406030204" pitchFamily="18" charset="0"/>
                <a:ea typeface="Cambria" panose="02040503050406030204" pitchFamily="18" charset="0"/>
              </a:rPr>
              <a:t>Ārzemju balsis tiek pieskaitītas Rīgas apgabalam.</a:t>
            </a:r>
          </a:p>
        </p:txBody>
      </p:sp>
      <p:grpSp>
        <p:nvGrpSpPr>
          <p:cNvPr id="20" name="Group 19">
            <a:extLst>
              <a:ext uri="{FF2B5EF4-FFF2-40B4-BE49-F238E27FC236}">
                <a16:creationId xmlns:a16="http://schemas.microsoft.com/office/drawing/2014/main" id="{268E47E8-8816-1AB5-1CDF-4A742F144887}"/>
              </a:ext>
            </a:extLst>
          </p:cNvPr>
          <p:cNvGrpSpPr/>
          <p:nvPr/>
        </p:nvGrpSpPr>
        <p:grpSpPr>
          <a:xfrm>
            <a:off x="723900" y="1672337"/>
            <a:ext cx="4670750" cy="2753036"/>
            <a:chOff x="723900" y="1672337"/>
            <a:chExt cx="4670750" cy="2753036"/>
          </a:xfrm>
        </p:grpSpPr>
        <p:pic>
          <p:nvPicPr>
            <p:cNvPr id="5" name="Picture 4">
              <a:extLst>
                <a:ext uri="{FF2B5EF4-FFF2-40B4-BE49-F238E27FC236}">
                  <a16:creationId xmlns:a16="http://schemas.microsoft.com/office/drawing/2014/main" id="{FDC14F6B-B7C6-F4A7-6B2A-D44B53112AE8}"/>
                </a:ext>
              </a:extLst>
            </p:cNvPr>
            <p:cNvPicPr>
              <a:picLocks noChangeAspect="1"/>
            </p:cNvPicPr>
            <p:nvPr/>
          </p:nvPicPr>
          <p:blipFill>
            <a:blip r:embed="rId2"/>
            <a:stretch>
              <a:fillRect/>
            </a:stretch>
          </p:blipFill>
          <p:spPr>
            <a:xfrm>
              <a:off x="723900" y="1672337"/>
              <a:ext cx="4670750" cy="2753036"/>
            </a:xfrm>
            <a:prstGeom prst="rect">
              <a:avLst/>
            </a:prstGeom>
            <a:ln w="19050">
              <a:solidFill>
                <a:srgbClr val="4A66AC"/>
              </a:solidFill>
            </a:ln>
          </p:spPr>
        </p:pic>
        <p:sp>
          <p:nvSpPr>
            <p:cNvPr id="7" name="TextBox 6">
              <a:extLst>
                <a:ext uri="{FF2B5EF4-FFF2-40B4-BE49-F238E27FC236}">
                  <a16:creationId xmlns:a16="http://schemas.microsoft.com/office/drawing/2014/main" id="{7A775054-9787-B0AA-5BAC-6971FBC98B31}"/>
                </a:ext>
              </a:extLst>
            </p:cNvPr>
            <p:cNvSpPr txBox="1"/>
            <p:nvPr/>
          </p:nvSpPr>
          <p:spPr>
            <a:xfrm>
              <a:off x="2814465" y="2715263"/>
              <a:ext cx="871710" cy="276999"/>
            </a:xfrm>
            <a:prstGeom prst="rect">
              <a:avLst/>
            </a:prstGeom>
            <a:noFill/>
          </p:spPr>
          <p:txBody>
            <a:bodyPr wrap="square" rtlCol="0">
              <a:spAutoFit/>
            </a:bodyPr>
            <a:lstStyle/>
            <a:p>
              <a:r>
                <a:rPr lang="lv-LV" sz="1200" b="1" noProof="0" dirty="0"/>
                <a:t>RIGA</a:t>
              </a:r>
            </a:p>
          </p:txBody>
        </p:sp>
        <p:sp>
          <p:nvSpPr>
            <p:cNvPr id="9" name="TextBox 8">
              <a:extLst>
                <a:ext uri="{FF2B5EF4-FFF2-40B4-BE49-F238E27FC236}">
                  <a16:creationId xmlns:a16="http://schemas.microsoft.com/office/drawing/2014/main" id="{25FBEDE6-65D9-E80F-21A7-388A4B5698C6}"/>
                </a:ext>
              </a:extLst>
            </p:cNvPr>
            <p:cNvSpPr txBox="1"/>
            <p:nvPr/>
          </p:nvSpPr>
          <p:spPr>
            <a:xfrm>
              <a:off x="1062480" y="3253859"/>
              <a:ext cx="647700" cy="369332"/>
            </a:xfrm>
            <a:prstGeom prst="rect">
              <a:avLst/>
            </a:prstGeom>
            <a:noFill/>
          </p:spPr>
          <p:txBody>
            <a:bodyPr wrap="square" rtlCol="0">
              <a:spAutoFit/>
            </a:bodyPr>
            <a:lstStyle/>
            <a:p>
              <a:r>
                <a:rPr lang="lv-LV" noProof="0" dirty="0"/>
                <a:t>11</a:t>
              </a:r>
            </a:p>
          </p:txBody>
        </p:sp>
        <p:sp>
          <p:nvSpPr>
            <p:cNvPr id="11" name="TextBox 10">
              <a:extLst>
                <a:ext uri="{FF2B5EF4-FFF2-40B4-BE49-F238E27FC236}">
                  <a16:creationId xmlns:a16="http://schemas.microsoft.com/office/drawing/2014/main" id="{B33C7E11-286E-B87B-32D6-CCDDA949ABDA}"/>
                </a:ext>
              </a:extLst>
            </p:cNvPr>
            <p:cNvSpPr txBox="1"/>
            <p:nvPr/>
          </p:nvSpPr>
          <p:spPr>
            <a:xfrm>
              <a:off x="2838995" y="2844952"/>
              <a:ext cx="647700" cy="369332"/>
            </a:xfrm>
            <a:prstGeom prst="rect">
              <a:avLst/>
            </a:prstGeom>
            <a:noFill/>
          </p:spPr>
          <p:txBody>
            <a:bodyPr wrap="square" rtlCol="0">
              <a:spAutoFit/>
            </a:bodyPr>
            <a:lstStyle/>
            <a:p>
              <a:r>
                <a:rPr lang="lv-LV" noProof="0" dirty="0"/>
                <a:t>38</a:t>
              </a:r>
            </a:p>
          </p:txBody>
        </p:sp>
        <p:sp>
          <p:nvSpPr>
            <p:cNvPr id="13" name="TextBox 12">
              <a:extLst>
                <a:ext uri="{FF2B5EF4-FFF2-40B4-BE49-F238E27FC236}">
                  <a16:creationId xmlns:a16="http://schemas.microsoft.com/office/drawing/2014/main" id="{B0DFBF61-E584-AC0A-15D6-C3AAC6A65E20}"/>
                </a:ext>
              </a:extLst>
            </p:cNvPr>
            <p:cNvSpPr txBox="1"/>
            <p:nvPr/>
          </p:nvSpPr>
          <p:spPr>
            <a:xfrm>
              <a:off x="3385760" y="2475620"/>
              <a:ext cx="647700" cy="369332"/>
            </a:xfrm>
            <a:prstGeom prst="rect">
              <a:avLst/>
            </a:prstGeom>
            <a:noFill/>
          </p:spPr>
          <p:txBody>
            <a:bodyPr wrap="square" rtlCol="0">
              <a:spAutoFit/>
            </a:bodyPr>
            <a:lstStyle/>
            <a:p>
              <a:r>
                <a:rPr lang="lv-LV" noProof="0" dirty="0"/>
                <a:t>26</a:t>
              </a:r>
            </a:p>
          </p:txBody>
        </p:sp>
        <p:sp>
          <p:nvSpPr>
            <p:cNvPr id="15" name="TextBox 14">
              <a:extLst>
                <a:ext uri="{FF2B5EF4-FFF2-40B4-BE49-F238E27FC236}">
                  <a16:creationId xmlns:a16="http://schemas.microsoft.com/office/drawing/2014/main" id="{4477140B-FEA0-5749-F1B0-1EE808C859F9}"/>
                </a:ext>
              </a:extLst>
            </p:cNvPr>
            <p:cNvSpPr txBox="1"/>
            <p:nvPr/>
          </p:nvSpPr>
          <p:spPr>
            <a:xfrm>
              <a:off x="2191295" y="3450496"/>
              <a:ext cx="647700" cy="369332"/>
            </a:xfrm>
            <a:prstGeom prst="rect">
              <a:avLst/>
            </a:prstGeom>
            <a:noFill/>
          </p:spPr>
          <p:txBody>
            <a:bodyPr wrap="square" rtlCol="0">
              <a:spAutoFit/>
            </a:bodyPr>
            <a:lstStyle/>
            <a:p>
              <a:r>
                <a:rPr lang="lv-LV" noProof="0" dirty="0"/>
                <a:t>13</a:t>
              </a:r>
            </a:p>
          </p:txBody>
        </p:sp>
        <p:sp>
          <p:nvSpPr>
            <p:cNvPr id="17" name="TextBox 16">
              <a:extLst>
                <a:ext uri="{FF2B5EF4-FFF2-40B4-BE49-F238E27FC236}">
                  <a16:creationId xmlns:a16="http://schemas.microsoft.com/office/drawing/2014/main" id="{8EBFE2E8-D314-81B4-7AED-440634960814}"/>
                </a:ext>
              </a:extLst>
            </p:cNvPr>
            <p:cNvSpPr txBox="1"/>
            <p:nvPr/>
          </p:nvSpPr>
          <p:spPr>
            <a:xfrm>
              <a:off x="4520645" y="3623191"/>
              <a:ext cx="647700" cy="369332"/>
            </a:xfrm>
            <a:prstGeom prst="rect">
              <a:avLst/>
            </a:prstGeom>
            <a:noFill/>
          </p:spPr>
          <p:txBody>
            <a:bodyPr wrap="square" rtlCol="0">
              <a:spAutoFit/>
            </a:bodyPr>
            <a:lstStyle/>
            <a:p>
              <a:r>
                <a:rPr lang="lv-LV" noProof="0" dirty="0"/>
                <a:t>12</a:t>
              </a:r>
            </a:p>
          </p:txBody>
        </p:sp>
        <p:sp>
          <p:nvSpPr>
            <p:cNvPr id="19" name="TextBox 18">
              <a:extLst>
                <a:ext uri="{FF2B5EF4-FFF2-40B4-BE49-F238E27FC236}">
                  <a16:creationId xmlns:a16="http://schemas.microsoft.com/office/drawing/2014/main" id="{192116F4-CB33-638D-6049-CA5B9FB9619B}"/>
                </a:ext>
              </a:extLst>
            </p:cNvPr>
            <p:cNvSpPr txBox="1"/>
            <p:nvPr/>
          </p:nvSpPr>
          <p:spPr>
            <a:xfrm>
              <a:off x="1680821" y="4057628"/>
              <a:ext cx="1133644" cy="307777"/>
            </a:xfrm>
            <a:prstGeom prst="rect">
              <a:avLst/>
            </a:prstGeom>
            <a:noFill/>
          </p:spPr>
          <p:txBody>
            <a:bodyPr wrap="none" rtlCol="0">
              <a:spAutoFit/>
            </a:bodyPr>
            <a:lstStyle/>
            <a:p>
              <a:r>
                <a:rPr lang="lv-LV" sz="1400" b="1" noProof="0" dirty="0"/>
                <a:t>KOPĀ - 100</a:t>
              </a:r>
            </a:p>
          </p:txBody>
        </p:sp>
      </p:grpSp>
    </p:spTree>
    <p:extLst>
      <p:ext uri="{BB962C8B-B14F-4D97-AF65-F5344CB8AC3E}">
        <p14:creationId xmlns:p14="http://schemas.microsoft.com/office/powerpoint/2010/main" val="1135261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113D3-04FB-CF5A-912B-AC422FBD768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984578E-8113-896C-19B1-2E163D993223}"/>
              </a:ext>
            </a:extLst>
          </p:cNvPr>
          <p:cNvPicPr>
            <a:picLocks noChangeAspect="1"/>
          </p:cNvPicPr>
          <p:nvPr/>
        </p:nvPicPr>
        <p:blipFill>
          <a:blip r:embed="rId2"/>
          <a:stretch>
            <a:fillRect/>
          </a:stretch>
        </p:blipFill>
        <p:spPr>
          <a:xfrm>
            <a:off x="9935629" y="3746475"/>
            <a:ext cx="1828137" cy="1084828"/>
          </a:xfrm>
          <a:prstGeom prst="rect">
            <a:avLst/>
          </a:prstGeom>
        </p:spPr>
      </p:pic>
      <p:pic>
        <p:nvPicPr>
          <p:cNvPr id="8" name="Picture 7">
            <a:extLst>
              <a:ext uri="{FF2B5EF4-FFF2-40B4-BE49-F238E27FC236}">
                <a16:creationId xmlns:a16="http://schemas.microsoft.com/office/drawing/2014/main" id="{9E454049-8DE8-C061-0B25-90469AF91F4E}"/>
              </a:ext>
            </a:extLst>
          </p:cNvPr>
          <p:cNvPicPr>
            <a:picLocks noChangeAspect="1"/>
          </p:cNvPicPr>
          <p:nvPr/>
        </p:nvPicPr>
        <p:blipFill>
          <a:blip r:embed="rId3"/>
          <a:stretch>
            <a:fillRect/>
          </a:stretch>
        </p:blipFill>
        <p:spPr>
          <a:xfrm>
            <a:off x="7299818" y="3381003"/>
            <a:ext cx="2486372" cy="1066949"/>
          </a:xfrm>
          <a:prstGeom prst="rect">
            <a:avLst/>
          </a:prstGeom>
        </p:spPr>
      </p:pic>
      <p:pic>
        <p:nvPicPr>
          <p:cNvPr id="12" name="Picture 11">
            <a:extLst>
              <a:ext uri="{FF2B5EF4-FFF2-40B4-BE49-F238E27FC236}">
                <a16:creationId xmlns:a16="http://schemas.microsoft.com/office/drawing/2014/main" id="{6DC86613-2C67-CD25-0FE1-14C633289853}"/>
              </a:ext>
            </a:extLst>
          </p:cNvPr>
          <p:cNvPicPr>
            <a:picLocks noChangeAspect="1"/>
          </p:cNvPicPr>
          <p:nvPr/>
        </p:nvPicPr>
        <p:blipFill>
          <a:blip r:embed="rId4"/>
          <a:stretch>
            <a:fillRect/>
          </a:stretch>
        </p:blipFill>
        <p:spPr>
          <a:xfrm>
            <a:off x="6456880" y="4565159"/>
            <a:ext cx="3292853" cy="1003075"/>
          </a:xfrm>
          <a:prstGeom prst="rect">
            <a:avLst/>
          </a:prstGeom>
        </p:spPr>
      </p:pic>
      <p:pic>
        <p:nvPicPr>
          <p:cNvPr id="14" name="Picture 13">
            <a:extLst>
              <a:ext uri="{FF2B5EF4-FFF2-40B4-BE49-F238E27FC236}">
                <a16:creationId xmlns:a16="http://schemas.microsoft.com/office/drawing/2014/main" id="{55B755EB-284C-E490-EF7F-AB5D19CC8FE0}"/>
              </a:ext>
            </a:extLst>
          </p:cNvPr>
          <p:cNvPicPr>
            <a:picLocks noChangeAspect="1"/>
          </p:cNvPicPr>
          <p:nvPr/>
        </p:nvPicPr>
        <p:blipFill>
          <a:blip r:embed="rId5"/>
          <a:stretch>
            <a:fillRect/>
          </a:stretch>
        </p:blipFill>
        <p:spPr>
          <a:xfrm>
            <a:off x="3248025" y="5961115"/>
            <a:ext cx="4291702" cy="838505"/>
          </a:xfrm>
          <a:prstGeom prst="rect">
            <a:avLst/>
          </a:prstGeom>
        </p:spPr>
      </p:pic>
      <p:pic>
        <p:nvPicPr>
          <p:cNvPr id="5" name="Picture 4">
            <a:extLst>
              <a:ext uri="{FF2B5EF4-FFF2-40B4-BE49-F238E27FC236}">
                <a16:creationId xmlns:a16="http://schemas.microsoft.com/office/drawing/2014/main" id="{9912F2FF-1E7F-64F1-F7A5-10295B7176F7}"/>
              </a:ext>
            </a:extLst>
          </p:cNvPr>
          <p:cNvPicPr>
            <a:picLocks noChangeAspect="1"/>
          </p:cNvPicPr>
          <p:nvPr/>
        </p:nvPicPr>
        <p:blipFill>
          <a:blip r:embed="rId6"/>
          <a:stretch>
            <a:fillRect/>
          </a:stretch>
        </p:blipFill>
        <p:spPr>
          <a:xfrm rot="969582">
            <a:off x="9367175" y="497713"/>
            <a:ext cx="2600688" cy="743054"/>
          </a:xfrm>
          <a:prstGeom prst="rect">
            <a:avLst/>
          </a:prstGeom>
        </p:spPr>
      </p:pic>
      <p:pic>
        <p:nvPicPr>
          <p:cNvPr id="9" name="Picture 8">
            <a:extLst>
              <a:ext uri="{FF2B5EF4-FFF2-40B4-BE49-F238E27FC236}">
                <a16:creationId xmlns:a16="http://schemas.microsoft.com/office/drawing/2014/main" id="{6143717A-33A4-A133-C565-786DC9CD3C12}"/>
              </a:ext>
            </a:extLst>
          </p:cNvPr>
          <p:cNvPicPr>
            <a:picLocks noChangeAspect="1"/>
          </p:cNvPicPr>
          <p:nvPr/>
        </p:nvPicPr>
        <p:blipFill>
          <a:blip r:embed="rId7"/>
          <a:stretch>
            <a:fillRect/>
          </a:stretch>
        </p:blipFill>
        <p:spPr>
          <a:xfrm>
            <a:off x="495155" y="5493138"/>
            <a:ext cx="1947112" cy="1160631"/>
          </a:xfrm>
          <a:prstGeom prst="rect">
            <a:avLst/>
          </a:prstGeom>
        </p:spPr>
      </p:pic>
      <p:pic>
        <p:nvPicPr>
          <p:cNvPr id="13" name="Picture 12">
            <a:extLst>
              <a:ext uri="{FF2B5EF4-FFF2-40B4-BE49-F238E27FC236}">
                <a16:creationId xmlns:a16="http://schemas.microsoft.com/office/drawing/2014/main" id="{BB460DF5-F2F9-B5A0-D4A1-42734243BEDC}"/>
              </a:ext>
            </a:extLst>
          </p:cNvPr>
          <p:cNvPicPr>
            <a:picLocks noChangeAspect="1"/>
          </p:cNvPicPr>
          <p:nvPr/>
        </p:nvPicPr>
        <p:blipFill>
          <a:blip r:embed="rId8"/>
          <a:stretch>
            <a:fillRect/>
          </a:stretch>
        </p:blipFill>
        <p:spPr>
          <a:xfrm>
            <a:off x="8269467" y="1974126"/>
            <a:ext cx="1695687" cy="1086002"/>
          </a:xfrm>
          <a:prstGeom prst="rect">
            <a:avLst/>
          </a:prstGeom>
        </p:spPr>
      </p:pic>
      <p:pic>
        <p:nvPicPr>
          <p:cNvPr id="20" name="Picture 19">
            <a:extLst>
              <a:ext uri="{FF2B5EF4-FFF2-40B4-BE49-F238E27FC236}">
                <a16:creationId xmlns:a16="http://schemas.microsoft.com/office/drawing/2014/main" id="{FAD8E2EE-3B4F-8409-C7AB-40382A182359}"/>
              </a:ext>
            </a:extLst>
          </p:cNvPr>
          <p:cNvPicPr>
            <a:picLocks noChangeAspect="1"/>
          </p:cNvPicPr>
          <p:nvPr/>
        </p:nvPicPr>
        <p:blipFill>
          <a:blip r:embed="rId9"/>
          <a:stretch>
            <a:fillRect/>
          </a:stretch>
        </p:blipFill>
        <p:spPr>
          <a:xfrm>
            <a:off x="10226116" y="2620866"/>
            <a:ext cx="1793771" cy="962193"/>
          </a:xfrm>
          <a:prstGeom prst="rect">
            <a:avLst/>
          </a:prstGeom>
        </p:spPr>
      </p:pic>
      <p:pic>
        <p:nvPicPr>
          <p:cNvPr id="24" name="Picture 23">
            <a:extLst>
              <a:ext uri="{FF2B5EF4-FFF2-40B4-BE49-F238E27FC236}">
                <a16:creationId xmlns:a16="http://schemas.microsoft.com/office/drawing/2014/main" id="{9E7190E0-6F7A-7764-E6E3-B0F5DDF59CD8}"/>
              </a:ext>
            </a:extLst>
          </p:cNvPr>
          <p:cNvPicPr>
            <a:picLocks noChangeAspect="1"/>
          </p:cNvPicPr>
          <p:nvPr/>
        </p:nvPicPr>
        <p:blipFill>
          <a:blip r:embed="rId10"/>
          <a:stretch>
            <a:fillRect/>
          </a:stretch>
        </p:blipFill>
        <p:spPr>
          <a:xfrm>
            <a:off x="10710375" y="5192042"/>
            <a:ext cx="918755" cy="1373398"/>
          </a:xfrm>
          <a:prstGeom prst="rect">
            <a:avLst/>
          </a:prstGeom>
        </p:spPr>
      </p:pic>
      <p:pic>
        <p:nvPicPr>
          <p:cNvPr id="16" name="Picture 15">
            <a:extLst>
              <a:ext uri="{FF2B5EF4-FFF2-40B4-BE49-F238E27FC236}">
                <a16:creationId xmlns:a16="http://schemas.microsoft.com/office/drawing/2014/main" id="{7744C9CD-3552-D00C-F333-4F9A85CE3C18}"/>
              </a:ext>
            </a:extLst>
          </p:cNvPr>
          <p:cNvPicPr>
            <a:picLocks noChangeAspect="1"/>
          </p:cNvPicPr>
          <p:nvPr/>
        </p:nvPicPr>
        <p:blipFill>
          <a:blip r:embed="rId11"/>
          <a:stretch>
            <a:fillRect/>
          </a:stretch>
        </p:blipFill>
        <p:spPr>
          <a:xfrm>
            <a:off x="10473214" y="1567285"/>
            <a:ext cx="884802" cy="890165"/>
          </a:xfrm>
          <a:prstGeom prst="rect">
            <a:avLst/>
          </a:prstGeom>
        </p:spPr>
      </p:pic>
      <p:pic>
        <p:nvPicPr>
          <p:cNvPr id="10" name="Picture 9">
            <a:extLst>
              <a:ext uri="{FF2B5EF4-FFF2-40B4-BE49-F238E27FC236}">
                <a16:creationId xmlns:a16="http://schemas.microsoft.com/office/drawing/2014/main" id="{4603F9B8-6544-3C47-1C5D-961D7E4F5E07}"/>
              </a:ext>
            </a:extLst>
          </p:cNvPr>
          <p:cNvPicPr>
            <a:picLocks noChangeAspect="1"/>
          </p:cNvPicPr>
          <p:nvPr/>
        </p:nvPicPr>
        <p:blipFill>
          <a:blip r:embed="rId12"/>
          <a:stretch>
            <a:fillRect/>
          </a:stretch>
        </p:blipFill>
        <p:spPr>
          <a:xfrm>
            <a:off x="5000293" y="5425381"/>
            <a:ext cx="1165584" cy="535734"/>
          </a:xfrm>
          <a:prstGeom prst="rect">
            <a:avLst/>
          </a:prstGeom>
        </p:spPr>
      </p:pic>
      <p:pic>
        <p:nvPicPr>
          <p:cNvPr id="15" name="Picture 14">
            <a:extLst>
              <a:ext uri="{FF2B5EF4-FFF2-40B4-BE49-F238E27FC236}">
                <a16:creationId xmlns:a16="http://schemas.microsoft.com/office/drawing/2014/main" id="{9EF1377A-FB85-640F-6DFC-B20EFA71792A}"/>
              </a:ext>
            </a:extLst>
          </p:cNvPr>
          <p:cNvPicPr>
            <a:picLocks noChangeAspect="1"/>
          </p:cNvPicPr>
          <p:nvPr/>
        </p:nvPicPr>
        <p:blipFill>
          <a:blip r:embed="rId13"/>
          <a:stretch>
            <a:fillRect/>
          </a:stretch>
        </p:blipFill>
        <p:spPr>
          <a:xfrm>
            <a:off x="6895418" y="2112824"/>
            <a:ext cx="1207888" cy="1187011"/>
          </a:xfrm>
          <a:prstGeom prst="rect">
            <a:avLst/>
          </a:prstGeom>
        </p:spPr>
      </p:pic>
      <p:pic>
        <p:nvPicPr>
          <p:cNvPr id="19" name="Picture 18">
            <a:extLst>
              <a:ext uri="{FF2B5EF4-FFF2-40B4-BE49-F238E27FC236}">
                <a16:creationId xmlns:a16="http://schemas.microsoft.com/office/drawing/2014/main" id="{8636F593-711E-B542-92CE-3DA5DC0AE0C6}"/>
              </a:ext>
            </a:extLst>
          </p:cNvPr>
          <p:cNvPicPr>
            <a:picLocks noChangeAspect="1"/>
          </p:cNvPicPr>
          <p:nvPr/>
        </p:nvPicPr>
        <p:blipFill>
          <a:blip r:embed="rId14"/>
          <a:stretch>
            <a:fillRect/>
          </a:stretch>
        </p:blipFill>
        <p:spPr>
          <a:xfrm>
            <a:off x="2682232" y="5415462"/>
            <a:ext cx="1710299" cy="436672"/>
          </a:xfrm>
          <a:prstGeom prst="rect">
            <a:avLst/>
          </a:prstGeom>
        </p:spPr>
      </p:pic>
      <p:pic>
        <p:nvPicPr>
          <p:cNvPr id="7" name="Picture 6">
            <a:extLst>
              <a:ext uri="{FF2B5EF4-FFF2-40B4-BE49-F238E27FC236}">
                <a16:creationId xmlns:a16="http://schemas.microsoft.com/office/drawing/2014/main" id="{9F8236D7-113C-B57D-7C09-F718F8EC9B78}"/>
              </a:ext>
            </a:extLst>
          </p:cNvPr>
          <p:cNvPicPr>
            <a:picLocks noChangeAspect="1"/>
          </p:cNvPicPr>
          <p:nvPr/>
        </p:nvPicPr>
        <p:blipFill>
          <a:blip r:embed="rId15"/>
          <a:stretch>
            <a:fillRect/>
          </a:stretch>
        </p:blipFill>
        <p:spPr>
          <a:xfrm>
            <a:off x="8053526" y="5700880"/>
            <a:ext cx="2419688" cy="962159"/>
          </a:xfrm>
          <a:prstGeom prst="rect">
            <a:avLst/>
          </a:prstGeom>
        </p:spPr>
      </p:pic>
      <p:sp>
        <p:nvSpPr>
          <p:cNvPr id="4" name="TextBox 3">
            <a:extLst>
              <a:ext uri="{FF2B5EF4-FFF2-40B4-BE49-F238E27FC236}">
                <a16:creationId xmlns:a16="http://schemas.microsoft.com/office/drawing/2014/main" id="{64D5DD71-BEC8-B04D-059D-F31284176C34}"/>
              </a:ext>
            </a:extLst>
          </p:cNvPr>
          <p:cNvSpPr txBox="1"/>
          <p:nvPr/>
        </p:nvSpPr>
        <p:spPr>
          <a:xfrm>
            <a:off x="742941" y="1182402"/>
            <a:ext cx="6761989" cy="4801314"/>
          </a:xfrm>
          <a:prstGeom prst="rect">
            <a:avLst/>
          </a:prstGeom>
          <a:noFill/>
        </p:spPr>
        <p:txBody>
          <a:bodyPr wrap="square" rtlCol="0">
            <a:spAutoFit/>
          </a:bodyPr>
          <a:lstStyle/>
          <a:p>
            <a:r>
              <a:rPr lang="lv-LV" b="1" noProof="0" dirty="0">
                <a:solidFill>
                  <a:srgbClr val="4A66AC"/>
                </a:solidFill>
                <a:latin typeface="Cambria" panose="02040503050406030204" pitchFamily="18" charset="0"/>
                <a:ea typeface="Cambria" panose="02040503050406030204" pitchFamily="18" charset="0"/>
              </a:rPr>
              <a:t>1 –   Suverēna Vara</a:t>
            </a:r>
          </a:p>
          <a:p>
            <a:r>
              <a:rPr lang="lv-LV" noProof="0" dirty="0">
                <a:solidFill>
                  <a:srgbClr val="4A66AC"/>
                </a:solidFill>
                <a:latin typeface="Cambria" panose="02040503050406030204" pitchFamily="18" charset="0"/>
                <a:ea typeface="Cambria" panose="02040503050406030204" pitchFamily="18" charset="0"/>
              </a:rPr>
              <a:t>2 –   Mēs mainām noteikumus</a:t>
            </a:r>
          </a:p>
          <a:p>
            <a:r>
              <a:rPr lang="lv-LV" noProof="0" dirty="0">
                <a:solidFill>
                  <a:srgbClr val="4A66AC"/>
                </a:solidFill>
                <a:latin typeface="Cambria" panose="02040503050406030204" pitchFamily="18" charset="0"/>
                <a:ea typeface="Cambria" panose="02040503050406030204" pitchFamily="18" charset="0"/>
              </a:rPr>
              <a:t>3 –   Saskaņas Centrs </a:t>
            </a:r>
          </a:p>
          <a:p>
            <a:r>
              <a:rPr lang="lv-LV" b="1" noProof="0" dirty="0">
                <a:solidFill>
                  <a:srgbClr val="4A66AC"/>
                </a:solidFill>
                <a:latin typeface="Cambria" panose="02040503050406030204" pitchFamily="18" charset="0"/>
                <a:ea typeface="Cambria" panose="02040503050406030204" pitchFamily="18" charset="0"/>
              </a:rPr>
              <a:t>4 –   Zaļo un Zemnieku savienība </a:t>
            </a:r>
          </a:p>
          <a:p>
            <a:r>
              <a:rPr lang="lv-LV" b="1" noProof="0" dirty="0">
                <a:solidFill>
                  <a:srgbClr val="4A66AC"/>
                </a:solidFill>
                <a:latin typeface="Cambria" panose="02040503050406030204" pitchFamily="18" charset="0"/>
                <a:ea typeface="Cambria" panose="02040503050406030204" pitchFamily="18" charset="0"/>
              </a:rPr>
              <a:t>5 –   Nacionālā apvienība / Visu Latvijai </a:t>
            </a:r>
          </a:p>
          <a:p>
            <a:r>
              <a:rPr lang="lv-LV" noProof="0" dirty="0">
                <a:solidFill>
                  <a:srgbClr val="4A66AC"/>
                </a:solidFill>
                <a:latin typeface="Cambria" panose="02040503050406030204" pitchFamily="18" charset="0"/>
                <a:ea typeface="Cambria" panose="02040503050406030204" pitchFamily="18" charset="0"/>
              </a:rPr>
              <a:t>6 –   Gobzema saraksts </a:t>
            </a:r>
          </a:p>
          <a:p>
            <a:r>
              <a:rPr lang="lv-LV" b="1" noProof="0" dirty="0">
                <a:solidFill>
                  <a:srgbClr val="4A66AC"/>
                </a:solidFill>
                <a:latin typeface="Cambria" panose="02040503050406030204" pitchFamily="18" charset="0"/>
                <a:ea typeface="Cambria" panose="02040503050406030204" pitchFamily="18" charset="0"/>
              </a:rPr>
              <a:t>7 –   Apvienotais Saraksts </a:t>
            </a:r>
          </a:p>
          <a:p>
            <a:r>
              <a:rPr lang="lv-LV" b="1" noProof="0" dirty="0">
                <a:solidFill>
                  <a:srgbClr val="4A66AC"/>
                </a:solidFill>
                <a:latin typeface="Cambria" panose="02040503050406030204" pitchFamily="18" charset="0"/>
                <a:ea typeface="Cambria" panose="02040503050406030204" pitchFamily="18" charset="0"/>
              </a:rPr>
              <a:t>8 –   Latvija Pirmā Vietā </a:t>
            </a:r>
          </a:p>
          <a:p>
            <a:r>
              <a:rPr lang="lv-LV" b="1" noProof="0" dirty="0">
                <a:solidFill>
                  <a:srgbClr val="4A66AC"/>
                </a:solidFill>
                <a:latin typeface="Cambria" panose="02040503050406030204" pitchFamily="18" charset="0"/>
                <a:ea typeface="Cambria" panose="02040503050406030204" pitchFamily="18" charset="0"/>
              </a:rPr>
              <a:t>9 –   Jaunā Vienotība </a:t>
            </a:r>
          </a:p>
          <a:p>
            <a:r>
              <a:rPr lang="lv-LV" noProof="0" dirty="0">
                <a:solidFill>
                  <a:srgbClr val="4A66AC"/>
                </a:solidFill>
                <a:latin typeface="Cambria" panose="02040503050406030204" pitchFamily="18" charset="0"/>
                <a:ea typeface="Cambria" panose="02040503050406030204" pitchFamily="18" charset="0"/>
              </a:rPr>
              <a:t>10 – Jaunā konservatīvā partija</a:t>
            </a:r>
          </a:p>
          <a:p>
            <a:r>
              <a:rPr lang="lv-LV" noProof="0" dirty="0">
                <a:solidFill>
                  <a:srgbClr val="4A66AC"/>
                </a:solidFill>
                <a:latin typeface="Cambria" panose="02040503050406030204" pitchFamily="18" charset="0"/>
                <a:ea typeface="Cambria" panose="02040503050406030204" pitchFamily="18" charset="0"/>
              </a:rPr>
              <a:t>11 – Latvijas attīstībai</a:t>
            </a:r>
          </a:p>
          <a:p>
            <a:r>
              <a:rPr lang="lv-LV" noProof="0" dirty="0">
                <a:solidFill>
                  <a:srgbClr val="4A66AC"/>
                </a:solidFill>
                <a:latin typeface="Cambria" panose="02040503050406030204" pitchFamily="18" charset="0"/>
                <a:ea typeface="Cambria" panose="02040503050406030204" pitchFamily="18" charset="0"/>
              </a:rPr>
              <a:t>12 – Austošā saule Latvijai</a:t>
            </a:r>
          </a:p>
          <a:p>
            <a:r>
              <a:rPr lang="lv-LV" noProof="0" dirty="0">
                <a:solidFill>
                  <a:srgbClr val="4A66AC"/>
                </a:solidFill>
                <a:latin typeface="Cambria" panose="02040503050406030204" pitchFamily="18" charset="0"/>
                <a:ea typeface="Cambria" panose="02040503050406030204" pitchFamily="18" charset="0"/>
              </a:rPr>
              <a:t>13 – Stabilitāte</a:t>
            </a:r>
          </a:p>
          <a:p>
            <a:r>
              <a:rPr lang="lv-LV" b="1" noProof="0" dirty="0">
                <a:solidFill>
                  <a:srgbClr val="4A66AC"/>
                </a:solidFill>
                <a:latin typeface="Cambria" panose="02040503050406030204" pitchFamily="18" charset="0"/>
                <a:ea typeface="Cambria" panose="02040503050406030204" pitchFamily="18" charset="0"/>
              </a:rPr>
              <a:t>14 – Progresīvie</a:t>
            </a:r>
            <a:br>
              <a:rPr lang="lv-LV" noProof="0" dirty="0">
                <a:solidFill>
                  <a:srgbClr val="4A66AC"/>
                </a:solidFill>
                <a:latin typeface="Cambria" panose="02040503050406030204" pitchFamily="18" charset="0"/>
                <a:ea typeface="Cambria" panose="02040503050406030204" pitchFamily="18" charset="0"/>
              </a:rPr>
            </a:br>
            <a:br>
              <a:rPr lang="lv-LV" noProof="0" dirty="0">
                <a:solidFill>
                  <a:srgbClr val="4A66AC"/>
                </a:solidFill>
                <a:latin typeface="Cambria" panose="02040503050406030204" pitchFamily="18" charset="0"/>
                <a:ea typeface="Cambria" panose="02040503050406030204" pitchFamily="18" charset="0"/>
              </a:rPr>
            </a:br>
            <a:br>
              <a:rPr lang="lv-LV" noProof="0" dirty="0">
                <a:solidFill>
                  <a:srgbClr val="4A66AC"/>
                </a:solidFill>
                <a:latin typeface="Cambria" panose="02040503050406030204" pitchFamily="18" charset="0"/>
                <a:ea typeface="Cambria" panose="02040503050406030204" pitchFamily="18" charset="0"/>
              </a:rPr>
            </a:br>
            <a:endParaRPr lang="lv-LV" noProof="0" dirty="0">
              <a:solidFill>
                <a:srgbClr val="4A66AC"/>
              </a:solidFill>
              <a:latin typeface="Cambria" panose="02040503050406030204" pitchFamily="18" charset="0"/>
              <a:ea typeface="Cambria" panose="02040503050406030204" pitchFamily="18" charset="0"/>
            </a:endParaRPr>
          </a:p>
        </p:txBody>
      </p:sp>
      <p:sp>
        <p:nvSpPr>
          <p:cNvPr id="17" name="TextBox 16">
            <a:extLst>
              <a:ext uri="{FF2B5EF4-FFF2-40B4-BE49-F238E27FC236}">
                <a16:creationId xmlns:a16="http://schemas.microsoft.com/office/drawing/2014/main" id="{E7D24A56-A6DE-AD8E-F7E1-B680145DF381}"/>
              </a:ext>
            </a:extLst>
          </p:cNvPr>
          <p:cNvSpPr txBox="1"/>
          <p:nvPr/>
        </p:nvSpPr>
        <p:spPr>
          <a:xfrm>
            <a:off x="742941" y="459588"/>
            <a:ext cx="8514703" cy="523220"/>
          </a:xfrm>
          <a:prstGeom prst="rect">
            <a:avLst/>
          </a:prstGeom>
          <a:noFill/>
        </p:spPr>
        <p:txBody>
          <a:bodyPr wrap="none" rtlCol="0">
            <a:spAutoFit/>
          </a:bodyPr>
          <a:lstStyle/>
          <a:p>
            <a:r>
              <a:rPr lang="lv-LV" sz="2800" b="1" noProof="0" dirty="0">
                <a:solidFill>
                  <a:srgbClr val="4A66AC"/>
                </a:solidFill>
                <a:latin typeface="Cambria" panose="02040503050406030204" pitchFamily="18" charset="0"/>
                <a:ea typeface="Cambria" panose="02040503050406030204" pitchFamily="18" charset="0"/>
              </a:rPr>
              <a:t>Partijas / Partiju apvienības 15. Saeimas vēlēšanās</a:t>
            </a:r>
          </a:p>
        </p:txBody>
      </p:sp>
    </p:spTree>
    <p:extLst>
      <p:ext uri="{BB962C8B-B14F-4D97-AF65-F5344CB8AC3E}">
        <p14:creationId xmlns:p14="http://schemas.microsoft.com/office/powerpoint/2010/main" val="1172939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10656-E782-729F-F234-C08C4855E5C9}"/>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3F67B1E-8C9C-5379-B05D-49927736A082}"/>
              </a:ext>
            </a:extLst>
          </p:cNvPr>
          <p:cNvSpPr txBox="1"/>
          <p:nvPr/>
        </p:nvSpPr>
        <p:spPr>
          <a:xfrm>
            <a:off x="896874" y="538445"/>
            <a:ext cx="7570851" cy="523220"/>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Balsošanas process #1 – Reģistrēties iecirknī</a:t>
            </a:r>
          </a:p>
        </p:txBody>
      </p:sp>
      <p:pic>
        <p:nvPicPr>
          <p:cNvPr id="14" name="Picture 13">
            <a:extLst>
              <a:ext uri="{FF2B5EF4-FFF2-40B4-BE49-F238E27FC236}">
                <a16:creationId xmlns:a16="http://schemas.microsoft.com/office/drawing/2014/main" id="{6E619AD9-265F-1070-9EE3-607272024FA4}"/>
              </a:ext>
            </a:extLst>
          </p:cNvPr>
          <p:cNvPicPr>
            <a:picLocks noChangeAspect="1"/>
          </p:cNvPicPr>
          <p:nvPr/>
        </p:nvPicPr>
        <p:blipFill>
          <a:blip r:embed="rId2"/>
          <a:stretch>
            <a:fillRect/>
          </a:stretch>
        </p:blipFill>
        <p:spPr>
          <a:xfrm>
            <a:off x="1085366" y="1452264"/>
            <a:ext cx="4601060" cy="2829968"/>
          </a:xfrm>
          <a:prstGeom prst="rect">
            <a:avLst/>
          </a:prstGeom>
          <a:ln w="19050">
            <a:solidFill>
              <a:schemeClr val="accent1">
                <a:shade val="15000"/>
              </a:schemeClr>
            </a:solidFill>
          </a:ln>
        </p:spPr>
      </p:pic>
      <p:sp>
        <p:nvSpPr>
          <p:cNvPr id="16" name="TextBox 15">
            <a:extLst>
              <a:ext uri="{FF2B5EF4-FFF2-40B4-BE49-F238E27FC236}">
                <a16:creationId xmlns:a16="http://schemas.microsoft.com/office/drawing/2014/main" id="{611728B4-89A3-2D8E-33EB-51E809C1263F}"/>
              </a:ext>
            </a:extLst>
          </p:cNvPr>
          <p:cNvSpPr txBox="1"/>
          <p:nvPr/>
        </p:nvSpPr>
        <p:spPr>
          <a:xfrm>
            <a:off x="6096001" y="1452264"/>
            <a:ext cx="2533650" cy="1754326"/>
          </a:xfrm>
          <a:prstGeom prst="rect">
            <a:avLst/>
          </a:prstGeom>
          <a:noFill/>
        </p:spPr>
        <p:txBody>
          <a:bodyPr wrap="square" rtlCol="0">
            <a:spAutoFit/>
          </a:bodyPr>
          <a:lstStyle/>
          <a:p>
            <a:r>
              <a:rPr lang="lv-LV" noProof="0" dirty="0">
                <a:solidFill>
                  <a:srgbClr val="4A66AC"/>
                </a:solidFill>
                <a:latin typeface="Cambria" panose="02040503050406030204" pitchFamily="18" charset="0"/>
                <a:ea typeface="Cambria" panose="02040503050406030204" pitchFamily="18" charset="0"/>
              </a:rPr>
              <a:t>Reģistrēties iecirknī </a:t>
            </a:r>
            <a:br>
              <a:rPr lang="lv-LV" noProof="0" dirty="0">
                <a:solidFill>
                  <a:srgbClr val="4A66AC"/>
                </a:solidFill>
                <a:latin typeface="Cambria" panose="02040503050406030204" pitchFamily="18" charset="0"/>
                <a:ea typeface="Cambria" panose="02040503050406030204" pitchFamily="18" charset="0"/>
              </a:rPr>
            </a:br>
            <a:r>
              <a:rPr lang="lv-LV" noProof="0" dirty="0">
                <a:solidFill>
                  <a:srgbClr val="4A66AC"/>
                </a:solidFill>
                <a:latin typeface="Cambria" panose="02040503050406030204" pitchFamily="18" charset="0"/>
                <a:ea typeface="Cambria" panose="02040503050406030204" pitchFamily="18" charset="0"/>
              </a:rPr>
              <a:t>3. oktobrī un saņemt balss zīmes vēlēšanu iecirkņos ar derīgu Latvijas pasi vai eID kartiņu.</a:t>
            </a:r>
          </a:p>
        </p:txBody>
      </p:sp>
      <p:pic>
        <p:nvPicPr>
          <p:cNvPr id="3" name="Picture 2">
            <a:extLst>
              <a:ext uri="{FF2B5EF4-FFF2-40B4-BE49-F238E27FC236}">
                <a16:creationId xmlns:a16="http://schemas.microsoft.com/office/drawing/2014/main" id="{5CDFFEDF-69D1-72A8-ECA0-FBDD97A9C2D6}"/>
              </a:ext>
            </a:extLst>
          </p:cNvPr>
          <p:cNvPicPr>
            <a:picLocks noChangeAspect="1"/>
          </p:cNvPicPr>
          <p:nvPr/>
        </p:nvPicPr>
        <p:blipFill>
          <a:blip r:embed="rId3"/>
          <a:stretch>
            <a:fillRect/>
          </a:stretch>
        </p:blipFill>
        <p:spPr>
          <a:xfrm>
            <a:off x="6096000" y="3206590"/>
            <a:ext cx="3124200" cy="3469122"/>
          </a:xfrm>
          <a:prstGeom prst="rect">
            <a:avLst/>
          </a:prstGeom>
        </p:spPr>
      </p:pic>
      <p:pic>
        <p:nvPicPr>
          <p:cNvPr id="5" name="Picture 4">
            <a:extLst>
              <a:ext uri="{FF2B5EF4-FFF2-40B4-BE49-F238E27FC236}">
                <a16:creationId xmlns:a16="http://schemas.microsoft.com/office/drawing/2014/main" id="{A83118FD-FEA2-E591-43C6-03ABB22ADCF7}"/>
              </a:ext>
            </a:extLst>
          </p:cNvPr>
          <p:cNvPicPr>
            <a:picLocks noChangeAspect="1"/>
          </p:cNvPicPr>
          <p:nvPr/>
        </p:nvPicPr>
        <p:blipFill>
          <a:blip r:embed="rId4"/>
          <a:stretch>
            <a:fillRect/>
          </a:stretch>
        </p:blipFill>
        <p:spPr>
          <a:xfrm>
            <a:off x="3881133" y="4797519"/>
            <a:ext cx="2643491" cy="1663465"/>
          </a:xfrm>
          <a:prstGeom prst="rect">
            <a:avLst/>
          </a:prstGeom>
        </p:spPr>
      </p:pic>
    </p:spTree>
    <p:extLst>
      <p:ext uri="{BB962C8B-B14F-4D97-AF65-F5344CB8AC3E}">
        <p14:creationId xmlns:p14="http://schemas.microsoft.com/office/powerpoint/2010/main" val="4046701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091700B-F0A1-8319-B79D-B9C3D2928377}"/>
              </a:ext>
            </a:extLst>
          </p:cNvPr>
          <p:cNvPicPr>
            <a:picLocks noChangeAspect="1"/>
          </p:cNvPicPr>
          <p:nvPr/>
        </p:nvPicPr>
        <p:blipFill>
          <a:blip r:embed="rId2"/>
          <a:stretch>
            <a:fillRect/>
          </a:stretch>
        </p:blipFill>
        <p:spPr>
          <a:xfrm>
            <a:off x="4156641" y="1432354"/>
            <a:ext cx="2990198" cy="4587446"/>
          </a:xfrm>
          <a:prstGeom prst="rect">
            <a:avLst/>
          </a:prstGeom>
          <a:ln w="19050">
            <a:solidFill>
              <a:srgbClr val="4A66AC"/>
            </a:solidFill>
          </a:ln>
        </p:spPr>
      </p:pic>
      <p:sp>
        <p:nvSpPr>
          <p:cNvPr id="6" name="TextBox 5">
            <a:extLst>
              <a:ext uri="{FF2B5EF4-FFF2-40B4-BE49-F238E27FC236}">
                <a16:creationId xmlns:a16="http://schemas.microsoft.com/office/drawing/2014/main" id="{6B304AEE-346E-92ED-45EE-EC419A0C5430}"/>
              </a:ext>
            </a:extLst>
          </p:cNvPr>
          <p:cNvSpPr txBox="1"/>
          <p:nvPr/>
        </p:nvSpPr>
        <p:spPr>
          <a:xfrm>
            <a:off x="873677" y="490820"/>
            <a:ext cx="7570851" cy="523220"/>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Balsošanas process #2 – Izvēlēties partiju</a:t>
            </a:r>
          </a:p>
        </p:txBody>
      </p:sp>
      <p:pic>
        <p:nvPicPr>
          <p:cNvPr id="8" name="Picture 7">
            <a:extLst>
              <a:ext uri="{FF2B5EF4-FFF2-40B4-BE49-F238E27FC236}">
                <a16:creationId xmlns:a16="http://schemas.microsoft.com/office/drawing/2014/main" id="{BF8117F1-94A9-996A-DBE0-FF4FD4180DBA}"/>
              </a:ext>
            </a:extLst>
          </p:cNvPr>
          <p:cNvPicPr>
            <a:picLocks noChangeAspect="1"/>
          </p:cNvPicPr>
          <p:nvPr/>
        </p:nvPicPr>
        <p:blipFill>
          <a:blip r:embed="rId3"/>
          <a:stretch>
            <a:fillRect/>
          </a:stretch>
        </p:blipFill>
        <p:spPr>
          <a:xfrm>
            <a:off x="943103" y="1962150"/>
            <a:ext cx="2276067" cy="3152775"/>
          </a:xfrm>
          <a:prstGeom prst="rect">
            <a:avLst/>
          </a:prstGeom>
          <a:ln w="19050">
            <a:solidFill>
              <a:srgbClr val="4A66AC"/>
            </a:solidFill>
          </a:ln>
        </p:spPr>
      </p:pic>
      <p:sp>
        <p:nvSpPr>
          <p:cNvPr id="10" name="TextBox 9">
            <a:extLst>
              <a:ext uri="{FF2B5EF4-FFF2-40B4-BE49-F238E27FC236}">
                <a16:creationId xmlns:a16="http://schemas.microsoft.com/office/drawing/2014/main" id="{B5D0EF5B-28F3-FC31-52B5-5CB2C4925A13}"/>
              </a:ext>
            </a:extLst>
          </p:cNvPr>
          <p:cNvSpPr txBox="1"/>
          <p:nvPr/>
        </p:nvSpPr>
        <p:spPr>
          <a:xfrm>
            <a:off x="7545031" y="1997839"/>
            <a:ext cx="1979969" cy="3139321"/>
          </a:xfrm>
          <a:prstGeom prst="rect">
            <a:avLst/>
          </a:prstGeom>
          <a:noFill/>
        </p:spPr>
        <p:txBody>
          <a:bodyPr wrap="square" rtlCol="0">
            <a:spAutoFit/>
          </a:bodyPr>
          <a:lstStyle/>
          <a:p>
            <a:r>
              <a:rPr lang="lv-LV" noProof="0" dirty="0">
                <a:solidFill>
                  <a:srgbClr val="4A66AC"/>
                </a:solidFill>
                <a:latin typeface="Cambria" panose="02040503050406030204" pitchFamily="18" charset="0"/>
                <a:ea typeface="Cambria" panose="02040503050406030204" pitchFamily="18" charset="0"/>
              </a:rPr>
              <a:t>Izvēlējaties vienas partijas vēlēšanu zīmi ar kandidātu sarakstu, par kuru jūs balsosiet.</a:t>
            </a:r>
          </a:p>
          <a:p>
            <a:endParaRPr lang="lv-LV" noProof="0" dirty="0">
              <a:solidFill>
                <a:srgbClr val="4A66AC"/>
              </a:solidFill>
              <a:latin typeface="Cambria" panose="02040503050406030204" pitchFamily="18" charset="0"/>
              <a:ea typeface="Cambria" panose="02040503050406030204" pitchFamily="18" charset="0"/>
            </a:endParaRPr>
          </a:p>
          <a:p>
            <a:r>
              <a:rPr lang="lv-LV" noProof="0" dirty="0">
                <a:solidFill>
                  <a:srgbClr val="4A66AC"/>
                </a:solidFill>
                <a:latin typeface="Cambria" panose="02040503050406030204" pitchFamily="18" charset="0"/>
                <a:ea typeface="Cambria" panose="02040503050406030204" pitchFamily="18" charset="0"/>
              </a:rPr>
              <a:t>Uz vēlēšanu zīmes ir partijas nosaukums un numurs, kā arī kandidātu vārdi. </a:t>
            </a:r>
          </a:p>
        </p:txBody>
      </p:sp>
      <p:sp>
        <p:nvSpPr>
          <p:cNvPr id="11" name="Arrow: Right 10">
            <a:extLst>
              <a:ext uri="{FF2B5EF4-FFF2-40B4-BE49-F238E27FC236}">
                <a16:creationId xmlns:a16="http://schemas.microsoft.com/office/drawing/2014/main" id="{573757DF-D2C8-4D1A-9D45-3B43DAF8ED05}"/>
              </a:ext>
            </a:extLst>
          </p:cNvPr>
          <p:cNvSpPr/>
          <p:nvPr/>
        </p:nvSpPr>
        <p:spPr>
          <a:xfrm>
            <a:off x="3473593" y="3109912"/>
            <a:ext cx="428625" cy="85725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noProof="0" dirty="0"/>
          </a:p>
        </p:txBody>
      </p:sp>
      <p:sp>
        <p:nvSpPr>
          <p:cNvPr id="13" name="TextBox 12">
            <a:extLst>
              <a:ext uri="{FF2B5EF4-FFF2-40B4-BE49-F238E27FC236}">
                <a16:creationId xmlns:a16="http://schemas.microsoft.com/office/drawing/2014/main" id="{9128495E-F54F-0A1D-4594-B70A7C05C592}"/>
              </a:ext>
            </a:extLst>
          </p:cNvPr>
          <p:cNvSpPr txBox="1"/>
          <p:nvPr/>
        </p:nvSpPr>
        <p:spPr>
          <a:xfrm>
            <a:off x="4089966" y="6224873"/>
            <a:ext cx="3358584" cy="369332"/>
          </a:xfrm>
          <a:prstGeom prst="rect">
            <a:avLst/>
          </a:prstGeom>
          <a:noFill/>
        </p:spPr>
        <p:txBody>
          <a:bodyPr wrap="square" rtlCol="0">
            <a:spAutoFit/>
          </a:bodyPr>
          <a:lstStyle/>
          <a:p>
            <a:r>
              <a:rPr lang="lv-LV" b="1" noProof="0" dirty="0">
                <a:solidFill>
                  <a:srgbClr val="4A66AC"/>
                </a:solidFill>
                <a:latin typeface="Cambria" panose="02040503050406030204" pitchFamily="18" charset="0"/>
                <a:ea typeface="Cambria" panose="02040503050406030204" pitchFamily="18" charset="0"/>
              </a:rPr>
              <a:t>Jaunā balss zīme vai biļetens</a:t>
            </a:r>
          </a:p>
        </p:txBody>
      </p:sp>
      <p:pic>
        <p:nvPicPr>
          <p:cNvPr id="16" name="Graphic 15" descr="Close with solid fill">
            <a:extLst>
              <a:ext uri="{FF2B5EF4-FFF2-40B4-BE49-F238E27FC236}">
                <a16:creationId xmlns:a16="http://schemas.microsoft.com/office/drawing/2014/main" id="{8885292F-FDC8-186C-85A6-AF996634FBA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38249" y="2730086"/>
            <a:ext cx="1608551" cy="1608551"/>
          </a:xfrm>
          <a:prstGeom prst="rect">
            <a:avLst/>
          </a:prstGeom>
        </p:spPr>
      </p:pic>
    </p:spTree>
    <p:extLst>
      <p:ext uri="{BB962C8B-B14F-4D97-AF65-F5344CB8AC3E}">
        <p14:creationId xmlns:p14="http://schemas.microsoft.com/office/powerpoint/2010/main" val="2190589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1076-4F4A-001F-49D7-BE3A7AE2ECE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3572BE12-DA4F-FFAF-A8ED-60901868A866}"/>
              </a:ext>
            </a:extLst>
          </p:cNvPr>
          <p:cNvSpPr txBox="1"/>
          <p:nvPr/>
        </p:nvSpPr>
        <p:spPr>
          <a:xfrm>
            <a:off x="896874" y="538445"/>
            <a:ext cx="8466201" cy="523220"/>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Balsošanas process #3 – Kuri kandidāti ir ievēlēti?</a:t>
            </a:r>
          </a:p>
        </p:txBody>
      </p:sp>
      <p:sp>
        <p:nvSpPr>
          <p:cNvPr id="9" name="TextBox 8">
            <a:extLst>
              <a:ext uri="{FF2B5EF4-FFF2-40B4-BE49-F238E27FC236}">
                <a16:creationId xmlns:a16="http://schemas.microsoft.com/office/drawing/2014/main" id="{3886B28C-4197-5229-C1F0-B84FFF24B193}"/>
              </a:ext>
            </a:extLst>
          </p:cNvPr>
          <p:cNvSpPr txBox="1"/>
          <p:nvPr/>
        </p:nvSpPr>
        <p:spPr>
          <a:xfrm>
            <a:off x="4518496" y="1438274"/>
            <a:ext cx="4034954" cy="1477328"/>
          </a:xfrm>
          <a:prstGeom prst="rect">
            <a:avLst/>
          </a:prstGeom>
          <a:noFill/>
        </p:spPr>
        <p:txBody>
          <a:bodyPr wrap="square" rtlCol="0">
            <a:spAutoFit/>
          </a:bodyPr>
          <a:lstStyle/>
          <a:p>
            <a:r>
              <a:rPr lang="lv-LV" noProof="0" dirty="0">
                <a:solidFill>
                  <a:srgbClr val="4A66AC"/>
                </a:solidFill>
                <a:latin typeface="Cambria" panose="02040503050406030204" pitchFamily="18" charset="0"/>
                <a:ea typeface="Cambria" panose="02040503050406030204" pitchFamily="18" charset="0"/>
              </a:rPr>
              <a:t>Ja piemēram Trīsdesmit pirmā partija iegūst 5 mandātus, teiksim, Vidzemes vēlēšanu apgabalā, tad pirmie 5 kandidāti ieiet Saeimā, secībā kā partija bija izvēlējusies.</a:t>
            </a:r>
          </a:p>
        </p:txBody>
      </p:sp>
      <p:sp>
        <p:nvSpPr>
          <p:cNvPr id="6" name="TextBox 5">
            <a:extLst>
              <a:ext uri="{FF2B5EF4-FFF2-40B4-BE49-F238E27FC236}">
                <a16:creationId xmlns:a16="http://schemas.microsoft.com/office/drawing/2014/main" id="{F1B25991-E926-CE29-05B9-2F858C913E2B}"/>
              </a:ext>
            </a:extLst>
          </p:cNvPr>
          <p:cNvSpPr txBox="1"/>
          <p:nvPr/>
        </p:nvSpPr>
        <p:spPr>
          <a:xfrm>
            <a:off x="7012223" y="3942399"/>
            <a:ext cx="1327608" cy="646331"/>
          </a:xfrm>
          <a:prstGeom prst="rect">
            <a:avLst/>
          </a:prstGeom>
          <a:noFill/>
        </p:spPr>
        <p:txBody>
          <a:bodyPr wrap="none" rtlCol="0">
            <a:spAutoFit/>
          </a:bodyPr>
          <a:lstStyle/>
          <a:p>
            <a:r>
              <a:rPr lang="lv-LV" sz="3600" b="1" noProof="0" dirty="0">
                <a:solidFill>
                  <a:srgbClr val="4A66AC"/>
                </a:solidFill>
                <a:latin typeface="Cambria" panose="02040503050406030204" pitchFamily="18" charset="0"/>
                <a:ea typeface="Cambria" panose="02040503050406030204" pitchFamily="18" charset="0"/>
              </a:rPr>
              <a:t>bet …</a:t>
            </a:r>
          </a:p>
        </p:txBody>
      </p:sp>
      <p:sp>
        <p:nvSpPr>
          <p:cNvPr id="8" name="TextBox 7">
            <a:extLst>
              <a:ext uri="{FF2B5EF4-FFF2-40B4-BE49-F238E27FC236}">
                <a16:creationId xmlns:a16="http://schemas.microsoft.com/office/drawing/2014/main" id="{4B4B6DF3-F323-F79D-5644-8D582BE7187F}"/>
              </a:ext>
            </a:extLst>
          </p:cNvPr>
          <p:cNvSpPr txBox="1"/>
          <p:nvPr/>
        </p:nvSpPr>
        <p:spPr>
          <a:xfrm>
            <a:off x="817347" y="2061419"/>
            <a:ext cx="290464" cy="307777"/>
          </a:xfrm>
          <a:prstGeom prst="rect">
            <a:avLst/>
          </a:prstGeom>
          <a:noFill/>
        </p:spPr>
        <p:txBody>
          <a:bodyPr wrap="square" rtlCol="0">
            <a:spAutoFit/>
          </a:bodyPr>
          <a:lstStyle/>
          <a:p>
            <a:r>
              <a:rPr lang="lv-LV" sz="1400" b="1" noProof="0" dirty="0">
                <a:solidFill>
                  <a:srgbClr val="FF0000"/>
                </a:solidFill>
                <a:latin typeface="Cambria" panose="02040503050406030204" pitchFamily="18" charset="0"/>
                <a:ea typeface="Cambria" panose="02040503050406030204" pitchFamily="18" charset="0"/>
              </a:rPr>
              <a:t>1</a:t>
            </a:r>
          </a:p>
        </p:txBody>
      </p:sp>
      <p:sp>
        <p:nvSpPr>
          <p:cNvPr id="12" name="TextBox 11">
            <a:extLst>
              <a:ext uri="{FF2B5EF4-FFF2-40B4-BE49-F238E27FC236}">
                <a16:creationId xmlns:a16="http://schemas.microsoft.com/office/drawing/2014/main" id="{95741D14-ED89-B8BC-ED69-07F6B054C367}"/>
              </a:ext>
            </a:extLst>
          </p:cNvPr>
          <p:cNvSpPr txBox="1"/>
          <p:nvPr/>
        </p:nvSpPr>
        <p:spPr>
          <a:xfrm>
            <a:off x="817347" y="2312879"/>
            <a:ext cx="290464" cy="307777"/>
          </a:xfrm>
          <a:prstGeom prst="rect">
            <a:avLst/>
          </a:prstGeom>
          <a:noFill/>
        </p:spPr>
        <p:txBody>
          <a:bodyPr wrap="square" rtlCol="0">
            <a:spAutoFit/>
          </a:bodyPr>
          <a:lstStyle/>
          <a:p>
            <a:r>
              <a:rPr lang="lv-LV" sz="1400" b="1" noProof="0" dirty="0">
                <a:solidFill>
                  <a:srgbClr val="FF0000"/>
                </a:solidFill>
                <a:latin typeface="Cambria" panose="02040503050406030204" pitchFamily="18" charset="0"/>
                <a:ea typeface="Cambria" panose="02040503050406030204" pitchFamily="18" charset="0"/>
              </a:rPr>
              <a:t>2</a:t>
            </a:r>
          </a:p>
        </p:txBody>
      </p:sp>
      <p:sp>
        <p:nvSpPr>
          <p:cNvPr id="14" name="TextBox 13">
            <a:extLst>
              <a:ext uri="{FF2B5EF4-FFF2-40B4-BE49-F238E27FC236}">
                <a16:creationId xmlns:a16="http://schemas.microsoft.com/office/drawing/2014/main" id="{D5772EED-67C0-B9DA-F468-71970006581D}"/>
              </a:ext>
            </a:extLst>
          </p:cNvPr>
          <p:cNvSpPr txBox="1"/>
          <p:nvPr/>
        </p:nvSpPr>
        <p:spPr>
          <a:xfrm>
            <a:off x="817347" y="2545705"/>
            <a:ext cx="290464" cy="307777"/>
          </a:xfrm>
          <a:prstGeom prst="rect">
            <a:avLst/>
          </a:prstGeom>
          <a:noFill/>
        </p:spPr>
        <p:txBody>
          <a:bodyPr wrap="square" rtlCol="0">
            <a:spAutoFit/>
          </a:bodyPr>
          <a:lstStyle/>
          <a:p>
            <a:r>
              <a:rPr lang="lv-LV" sz="1400" b="1" noProof="0" dirty="0">
                <a:solidFill>
                  <a:srgbClr val="FF0000"/>
                </a:solidFill>
                <a:latin typeface="Cambria" panose="02040503050406030204" pitchFamily="18" charset="0"/>
                <a:ea typeface="Cambria" panose="02040503050406030204" pitchFamily="18" charset="0"/>
              </a:rPr>
              <a:t>3</a:t>
            </a:r>
          </a:p>
        </p:txBody>
      </p:sp>
      <p:sp>
        <p:nvSpPr>
          <p:cNvPr id="16" name="TextBox 15">
            <a:extLst>
              <a:ext uri="{FF2B5EF4-FFF2-40B4-BE49-F238E27FC236}">
                <a16:creationId xmlns:a16="http://schemas.microsoft.com/office/drawing/2014/main" id="{E51E3578-3720-9713-38DA-2F294CCB86E7}"/>
              </a:ext>
            </a:extLst>
          </p:cNvPr>
          <p:cNvSpPr txBox="1"/>
          <p:nvPr/>
        </p:nvSpPr>
        <p:spPr>
          <a:xfrm>
            <a:off x="817347" y="2787848"/>
            <a:ext cx="290464" cy="307777"/>
          </a:xfrm>
          <a:prstGeom prst="rect">
            <a:avLst/>
          </a:prstGeom>
          <a:noFill/>
        </p:spPr>
        <p:txBody>
          <a:bodyPr wrap="square" rtlCol="0">
            <a:spAutoFit/>
          </a:bodyPr>
          <a:lstStyle/>
          <a:p>
            <a:r>
              <a:rPr lang="lv-LV" sz="1400" b="1" noProof="0" dirty="0">
                <a:solidFill>
                  <a:srgbClr val="FF0000"/>
                </a:solidFill>
                <a:latin typeface="Cambria" panose="02040503050406030204" pitchFamily="18" charset="0"/>
                <a:ea typeface="Cambria" panose="02040503050406030204" pitchFamily="18" charset="0"/>
              </a:rPr>
              <a:t>4</a:t>
            </a:r>
          </a:p>
        </p:txBody>
      </p:sp>
      <p:sp>
        <p:nvSpPr>
          <p:cNvPr id="18" name="TextBox 17">
            <a:extLst>
              <a:ext uri="{FF2B5EF4-FFF2-40B4-BE49-F238E27FC236}">
                <a16:creationId xmlns:a16="http://schemas.microsoft.com/office/drawing/2014/main" id="{0FF3CA04-006F-1A86-5D55-0534D1EA9F1D}"/>
              </a:ext>
            </a:extLst>
          </p:cNvPr>
          <p:cNvSpPr txBox="1"/>
          <p:nvPr/>
        </p:nvSpPr>
        <p:spPr>
          <a:xfrm>
            <a:off x="817347" y="3044993"/>
            <a:ext cx="290464" cy="307777"/>
          </a:xfrm>
          <a:prstGeom prst="rect">
            <a:avLst/>
          </a:prstGeom>
          <a:noFill/>
        </p:spPr>
        <p:txBody>
          <a:bodyPr wrap="square" rtlCol="0">
            <a:spAutoFit/>
          </a:bodyPr>
          <a:lstStyle/>
          <a:p>
            <a:r>
              <a:rPr lang="lv-LV" sz="1400" b="1" noProof="0" dirty="0">
                <a:solidFill>
                  <a:srgbClr val="FF0000"/>
                </a:solidFill>
                <a:latin typeface="Cambria" panose="02040503050406030204" pitchFamily="18" charset="0"/>
                <a:ea typeface="Cambria" panose="02040503050406030204" pitchFamily="18" charset="0"/>
              </a:rPr>
              <a:t>5</a:t>
            </a:r>
          </a:p>
        </p:txBody>
      </p:sp>
      <p:pic>
        <p:nvPicPr>
          <p:cNvPr id="4" name="Picture 3">
            <a:extLst>
              <a:ext uri="{FF2B5EF4-FFF2-40B4-BE49-F238E27FC236}">
                <a16:creationId xmlns:a16="http://schemas.microsoft.com/office/drawing/2014/main" id="{607C7633-AD93-E0C1-8F88-66986AA93488}"/>
              </a:ext>
            </a:extLst>
          </p:cNvPr>
          <p:cNvPicPr>
            <a:picLocks noChangeAspect="1"/>
          </p:cNvPicPr>
          <p:nvPr/>
        </p:nvPicPr>
        <p:blipFill>
          <a:blip r:embed="rId2"/>
          <a:stretch>
            <a:fillRect/>
          </a:stretch>
        </p:blipFill>
        <p:spPr>
          <a:xfrm>
            <a:off x="1151152" y="1452875"/>
            <a:ext cx="2990198" cy="4587446"/>
          </a:xfrm>
          <a:prstGeom prst="rect">
            <a:avLst/>
          </a:prstGeom>
          <a:ln w="19050">
            <a:solidFill>
              <a:srgbClr val="4A66AC"/>
            </a:solidFill>
          </a:ln>
        </p:spPr>
      </p:pic>
      <p:sp>
        <p:nvSpPr>
          <p:cNvPr id="3" name="Rectangle 2">
            <a:extLst>
              <a:ext uri="{FF2B5EF4-FFF2-40B4-BE49-F238E27FC236}">
                <a16:creationId xmlns:a16="http://schemas.microsoft.com/office/drawing/2014/main" id="{3A8FFC5F-BC88-23F2-D12C-27030E000D29}"/>
              </a:ext>
            </a:extLst>
          </p:cNvPr>
          <p:cNvSpPr/>
          <p:nvPr/>
        </p:nvSpPr>
        <p:spPr>
          <a:xfrm>
            <a:off x="1195858" y="2301626"/>
            <a:ext cx="1323975" cy="79399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noProof="0" dirty="0"/>
          </a:p>
        </p:txBody>
      </p:sp>
    </p:spTree>
    <p:extLst>
      <p:ext uri="{BB962C8B-B14F-4D97-AF65-F5344CB8AC3E}">
        <p14:creationId xmlns:p14="http://schemas.microsoft.com/office/powerpoint/2010/main" val="7156771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211C60-D1B3-1362-10F6-8213B0B9E780}"/>
              </a:ext>
            </a:extLst>
          </p:cNvPr>
          <p:cNvPicPr>
            <a:picLocks noChangeAspect="1"/>
          </p:cNvPicPr>
          <p:nvPr/>
        </p:nvPicPr>
        <p:blipFill>
          <a:blip r:embed="rId2"/>
          <a:stretch>
            <a:fillRect/>
          </a:stretch>
        </p:blipFill>
        <p:spPr>
          <a:xfrm>
            <a:off x="1175874" y="1590384"/>
            <a:ext cx="6639852" cy="4172532"/>
          </a:xfrm>
          <a:prstGeom prst="rect">
            <a:avLst/>
          </a:prstGeom>
          <a:ln w="19050">
            <a:solidFill>
              <a:srgbClr val="0000FF"/>
            </a:solidFill>
          </a:ln>
        </p:spPr>
      </p:pic>
      <p:sp>
        <p:nvSpPr>
          <p:cNvPr id="4" name="TextBox 3">
            <a:extLst>
              <a:ext uri="{FF2B5EF4-FFF2-40B4-BE49-F238E27FC236}">
                <a16:creationId xmlns:a16="http://schemas.microsoft.com/office/drawing/2014/main" id="{FF5E5D92-1668-240B-19AD-3890EFF4F3D7}"/>
              </a:ext>
            </a:extLst>
          </p:cNvPr>
          <p:cNvSpPr txBox="1"/>
          <p:nvPr/>
        </p:nvSpPr>
        <p:spPr>
          <a:xfrm>
            <a:off x="1175874" y="509859"/>
            <a:ext cx="1327608" cy="646331"/>
          </a:xfrm>
          <a:prstGeom prst="rect">
            <a:avLst/>
          </a:prstGeom>
          <a:noFill/>
        </p:spPr>
        <p:txBody>
          <a:bodyPr wrap="none" rtlCol="0">
            <a:spAutoFit/>
          </a:bodyPr>
          <a:lstStyle/>
          <a:p>
            <a:r>
              <a:rPr lang="lv-LV" sz="3600" b="1" noProof="0" dirty="0">
                <a:solidFill>
                  <a:srgbClr val="4A66AC"/>
                </a:solidFill>
                <a:latin typeface="Cambria" panose="02040503050406030204" pitchFamily="18" charset="0"/>
                <a:ea typeface="Cambria" panose="02040503050406030204" pitchFamily="18" charset="0"/>
              </a:rPr>
              <a:t>… bet</a:t>
            </a:r>
          </a:p>
        </p:txBody>
      </p:sp>
      <p:sp>
        <p:nvSpPr>
          <p:cNvPr id="6" name="TextBox 5">
            <a:extLst>
              <a:ext uri="{FF2B5EF4-FFF2-40B4-BE49-F238E27FC236}">
                <a16:creationId xmlns:a16="http://schemas.microsoft.com/office/drawing/2014/main" id="{58891BE9-3482-314C-4FBD-C4882CCAD7ED}"/>
              </a:ext>
            </a:extLst>
          </p:cNvPr>
          <p:cNvSpPr txBox="1"/>
          <p:nvPr/>
        </p:nvSpPr>
        <p:spPr>
          <a:xfrm>
            <a:off x="7985596" y="2387501"/>
            <a:ext cx="1834679" cy="2031325"/>
          </a:xfrm>
          <a:prstGeom prst="rect">
            <a:avLst/>
          </a:prstGeom>
          <a:noFill/>
        </p:spPr>
        <p:txBody>
          <a:bodyPr wrap="square" rtlCol="0">
            <a:spAutoFit/>
          </a:bodyPr>
          <a:lstStyle/>
          <a:p>
            <a:r>
              <a:rPr lang="lv-LV" noProof="0" dirty="0">
                <a:solidFill>
                  <a:srgbClr val="4A66AC"/>
                </a:solidFill>
                <a:latin typeface="Cambria" panose="02040503050406030204" pitchFamily="18" charset="0"/>
                <a:ea typeface="Cambria" panose="02040503050406030204" pitchFamily="18" charset="0"/>
              </a:rPr>
              <a:t>Vēlētāji var mainīt, kuri kandidāti </a:t>
            </a:r>
          </a:p>
          <a:p>
            <a:r>
              <a:rPr lang="lv-LV" noProof="0" dirty="0">
                <a:solidFill>
                  <a:srgbClr val="4A66AC"/>
                </a:solidFill>
                <a:latin typeface="Cambria" panose="02040503050406030204" pitchFamily="18" charset="0"/>
                <a:ea typeface="Cambria" panose="02040503050406030204" pitchFamily="18" charset="0"/>
              </a:rPr>
              <a:t>ieiet Saeimā, atzīmējot «par» vai «pret» lauciņus.</a:t>
            </a:r>
          </a:p>
        </p:txBody>
      </p:sp>
    </p:spTree>
    <p:extLst>
      <p:ext uri="{BB962C8B-B14F-4D97-AF65-F5344CB8AC3E}">
        <p14:creationId xmlns:p14="http://schemas.microsoft.com/office/powerpoint/2010/main" val="32365043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E7C5E-1B0F-2BD9-BD9F-85FF2C2A5880}"/>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B13A58E-618D-01D7-C39E-E652209FEF0B}"/>
              </a:ext>
            </a:extLst>
          </p:cNvPr>
          <p:cNvSpPr txBox="1"/>
          <p:nvPr/>
        </p:nvSpPr>
        <p:spPr>
          <a:xfrm>
            <a:off x="896874" y="538445"/>
            <a:ext cx="8466201" cy="523220"/>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Balsošanas process #3 – Par un pret</a:t>
            </a:r>
          </a:p>
        </p:txBody>
      </p:sp>
      <p:sp>
        <p:nvSpPr>
          <p:cNvPr id="9" name="TextBox 8">
            <a:extLst>
              <a:ext uri="{FF2B5EF4-FFF2-40B4-BE49-F238E27FC236}">
                <a16:creationId xmlns:a16="http://schemas.microsoft.com/office/drawing/2014/main" id="{AA4FCD45-4271-19AB-AED1-2874E121017F}"/>
              </a:ext>
            </a:extLst>
          </p:cNvPr>
          <p:cNvSpPr txBox="1"/>
          <p:nvPr/>
        </p:nvSpPr>
        <p:spPr>
          <a:xfrm>
            <a:off x="4518496" y="1438274"/>
            <a:ext cx="4034954" cy="4524315"/>
          </a:xfrm>
          <a:prstGeom prst="rect">
            <a:avLst/>
          </a:prstGeom>
          <a:noFill/>
        </p:spPr>
        <p:txBody>
          <a:bodyPr wrap="square" rtlCol="0">
            <a:spAutoFit/>
          </a:bodyPr>
          <a:lstStyle/>
          <a:p>
            <a:r>
              <a:rPr lang="lv-LV" noProof="0" dirty="0">
                <a:solidFill>
                  <a:srgbClr val="4A66AC"/>
                </a:solidFill>
                <a:latin typeface="Cambria" panose="02040503050406030204" pitchFamily="18" charset="0"/>
                <a:ea typeface="Cambria" panose="02040503050406030204" pitchFamily="18" charset="0"/>
              </a:rPr>
              <a:t>Ja jums īpaši kāds kandidāts patīk izvēlētās partijas sarakstā, tad var atzīmēt «par» laukumiņu, bet ja nepatīk kāds kandidāts, tad var atzīmēt «pret» laukumiņu. </a:t>
            </a:r>
          </a:p>
          <a:p>
            <a:endParaRPr lang="lv-LV" noProof="0" dirty="0">
              <a:solidFill>
                <a:srgbClr val="4A66AC"/>
              </a:solidFill>
              <a:latin typeface="Cambria" panose="02040503050406030204" pitchFamily="18" charset="0"/>
              <a:ea typeface="Cambria" panose="02040503050406030204" pitchFamily="18" charset="0"/>
            </a:endParaRPr>
          </a:p>
          <a:p>
            <a:r>
              <a:rPr lang="lv-LV" noProof="0" dirty="0">
                <a:solidFill>
                  <a:srgbClr val="4A66AC"/>
                </a:solidFill>
                <a:latin typeface="Cambria" panose="02040503050406030204" pitchFamily="18" charset="0"/>
                <a:ea typeface="Cambria" panose="02040503050406030204" pitchFamily="18" charset="0"/>
              </a:rPr>
              <a:t>Tas (kopumā tos saskaitot ar visām balss zīmēm, kas nodotas šai partijai) maina, kuri 5 partijas kandidāti ieiet Saeimā. Vairs nav pirmie 5 kā partija bija izvēlējusi, bet tie 5 kā vēlētāji, kuri balsoja par šo partiju, izvēlējās.  </a:t>
            </a:r>
          </a:p>
          <a:p>
            <a:endParaRPr lang="lv-LV" noProof="0" dirty="0">
              <a:solidFill>
                <a:srgbClr val="4A66AC"/>
              </a:solidFill>
              <a:latin typeface="Cambria" panose="02040503050406030204" pitchFamily="18" charset="0"/>
              <a:ea typeface="Cambria" panose="02040503050406030204" pitchFamily="18" charset="0"/>
            </a:endParaRPr>
          </a:p>
          <a:p>
            <a:r>
              <a:rPr lang="lv-LV" noProof="0" dirty="0">
                <a:solidFill>
                  <a:srgbClr val="4A66AC"/>
                </a:solidFill>
                <a:latin typeface="Cambria" panose="02040503050406030204" pitchFamily="18" charset="0"/>
                <a:ea typeface="Cambria" panose="02040503050406030204" pitchFamily="18" charset="0"/>
              </a:rPr>
              <a:t>Jūs varat arī izvēlēties nevienam neatzīmēt «par» vai «pret» partijas sarakstā un atstāt kā ir.</a:t>
            </a:r>
          </a:p>
        </p:txBody>
      </p:sp>
      <p:sp>
        <p:nvSpPr>
          <p:cNvPr id="34" name="TextBox 33">
            <a:extLst>
              <a:ext uri="{FF2B5EF4-FFF2-40B4-BE49-F238E27FC236}">
                <a16:creationId xmlns:a16="http://schemas.microsoft.com/office/drawing/2014/main" id="{C87A9758-B9C0-C9AD-0C69-0A51E6F4769C}"/>
              </a:ext>
            </a:extLst>
          </p:cNvPr>
          <p:cNvSpPr txBox="1"/>
          <p:nvPr/>
        </p:nvSpPr>
        <p:spPr>
          <a:xfrm>
            <a:off x="715456" y="4939566"/>
            <a:ext cx="290464" cy="307777"/>
          </a:xfrm>
          <a:prstGeom prst="rect">
            <a:avLst/>
          </a:prstGeom>
          <a:noFill/>
        </p:spPr>
        <p:txBody>
          <a:bodyPr wrap="none" rtlCol="0">
            <a:spAutoFit/>
          </a:bodyPr>
          <a:lstStyle/>
          <a:p>
            <a:r>
              <a:rPr lang="lv-LV" sz="1400" b="1" noProof="0" dirty="0">
                <a:solidFill>
                  <a:srgbClr val="0000FF"/>
                </a:solidFill>
                <a:latin typeface="Cambria" panose="02040503050406030204" pitchFamily="18" charset="0"/>
                <a:ea typeface="Cambria" panose="02040503050406030204" pitchFamily="18" charset="0"/>
              </a:rPr>
              <a:t>2</a:t>
            </a:r>
          </a:p>
        </p:txBody>
      </p:sp>
      <p:sp>
        <p:nvSpPr>
          <p:cNvPr id="36" name="TextBox 35">
            <a:extLst>
              <a:ext uri="{FF2B5EF4-FFF2-40B4-BE49-F238E27FC236}">
                <a16:creationId xmlns:a16="http://schemas.microsoft.com/office/drawing/2014/main" id="{11C04829-768C-73FB-6534-0C771108D719}"/>
              </a:ext>
            </a:extLst>
          </p:cNvPr>
          <p:cNvSpPr txBox="1"/>
          <p:nvPr/>
        </p:nvSpPr>
        <p:spPr>
          <a:xfrm>
            <a:off x="733121" y="2214857"/>
            <a:ext cx="290464" cy="307777"/>
          </a:xfrm>
          <a:prstGeom prst="rect">
            <a:avLst/>
          </a:prstGeom>
          <a:noFill/>
        </p:spPr>
        <p:txBody>
          <a:bodyPr wrap="none" rtlCol="0">
            <a:spAutoFit/>
          </a:bodyPr>
          <a:lstStyle/>
          <a:p>
            <a:r>
              <a:rPr lang="lv-LV" sz="1400" b="1" noProof="0" dirty="0">
                <a:solidFill>
                  <a:srgbClr val="0000FF"/>
                </a:solidFill>
                <a:latin typeface="Cambria" panose="02040503050406030204" pitchFamily="18" charset="0"/>
                <a:ea typeface="Cambria" panose="02040503050406030204" pitchFamily="18" charset="0"/>
              </a:rPr>
              <a:t>3</a:t>
            </a:r>
          </a:p>
        </p:txBody>
      </p:sp>
      <p:sp>
        <p:nvSpPr>
          <p:cNvPr id="38" name="TextBox 37">
            <a:extLst>
              <a:ext uri="{FF2B5EF4-FFF2-40B4-BE49-F238E27FC236}">
                <a16:creationId xmlns:a16="http://schemas.microsoft.com/office/drawing/2014/main" id="{32618C84-53C5-8C76-5ED9-9D997EFFD7E3}"/>
              </a:ext>
            </a:extLst>
          </p:cNvPr>
          <p:cNvSpPr txBox="1"/>
          <p:nvPr/>
        </p:nvSpPr>
        <p:spPr>
          <a:xfrm>
            <a:off x="724289" y="2387589"/>
            <a:ext cx="290464" cy="307777"/>
          </a:xfrm>
          <a:prstGeom prst="rect">
            <a:avLst/>
          </a:prstGeom>
          <a:noFill/>
        </p:spPr>
        <p:txBody>
          <a:bodyPr wrap="square" rtlCol="0">
            <a:spAutoFit/>
          </a:bodyPr>
          <a:lstStyle/>
          <a:p>
            <a:r>
              <a:rPr lang="lv-LV" sz="1400" b="1" noProof="0" dirty="0">
                <a:solidFill>
                  <a:srgbClr val="0000FF"/>
                </a:solidFill>
                <a:latin typeface="Cambria" panose="02040503050406030204" pitchFamily="18" charset="0"/>
                <a:ea typeface="Cambria" panose="02040503050406030204" pitchFamily="18" charset="0"/>
              </a:rPr>
              <a:t>4</a:t>
            </a:r>
          </a:p>
        </p:txBody>
      </p:sp>
      <p:sp>
        <p:nvSpPr>
          <p:cNvPr id="40" name="TextBox 39">
            <a:extLst>
              <a:ext uri="{FF2B5EF4-FFF2-40B4-BE49-F238E27FC236}">
                <a16:creationId xmlns:a16="http://schemas.microsoft.com/office/drawing/2014/main" id="{32C99975-D31A-119E-70C6-62CDC868DEE3}"/>
              </a:ext>
            </a:extLst>
          </p:cNvPr>
          <p:cNvSpPr txBox="1"/>
          <p:nvPr/>
        </p:nvSpPr>
        <p:spPr>
          <a:xfrm>
            <a:off x="724289" y="2790616"/>
            <a:ext cx="290464" cy="307777"/>
          </a:xfrm>
          <a:prstGeom prst="rect">
            <a:avLst/>
          </a:prstGeom>
          <a:noFill/>
        </p:spPr>
        <p:txBody>
          <a:bodyPr wrap="none" rtlCol="0">
            <a:spAutoFit/>
          </a:bodyPr>
          <a:lstStyle/>
          <a:p>
            <a:r>
              <a:rPr lang="lv-LV" sz="1400" b="1" noProof="0" dirty="0">
                <a:solidFill>
                  <a:srgbClr val="0000FF"/>
                </a:solidFill>
                <a:latin typeface="Cambria" panose="02040503050406030204" pitchFamily="18" charset="0"/>
                <a:ea typeface="Cambria" panose="02040503050406030204" pitchFamily="18" charset="0"/>
              </a:rPr>
              <a:t>5</a:t>
            </a:r>
          </a:p>
        </p:txBody>
      </p:sp>
      <p:pic>
        <p:nvPicPr>
          <p:cNvPr id="3" name="Picture 2">
            <a:extLst>
              <a:ext uri="{FF2B5EF4-FFF2-40B4-BE49-F238E27FC236}">
                <a16:creationId xmlns:a16="http://schemas.microsoft.com/office/drawing/2014/main" id="{4E45E68C-4D08-8CA8-0651-F4BBA941E2CE}"/>
              </a:ext>
            </a:extLst>
          </p:cNvPr>
          <p:cNvPicPr>
            <a:picLocks noChangeAspect="1"/>
          </p:cNvPicPr>
          <p:nvPr/>
        </p:nvPicPr>
        <p:blipFill>
          <a:blip r:embed="rId2"/>
          <a:stretch>
            <a:fillRect/>
          </a:stretch>
        </p:blipFill>
        <p:spPr>
          <a:xfrm>
            <a:off x="1005920" y="1408315"/>
            <a:ext cx="2990198" cy="4587446"/>
          </a:xfrm>
          <a:prstGeom prst="rect">
            <a:avLst/>
          </a:prstGeom>
          <a:ln w="19050">
            <a:solidFill>
              <a:srgbClr val="4A66AC"/>
            </a:solidFill>
          </a:ln>
        </p:spPr>
      </p:pic>
      <p:pic>
        <p:nvPicPr>
          <p:cNvPr id="8" name="Picture 7">
            <a:extLst>
              <a:ext uri="{FF2B5EF4-FFF2-40B4-BE49-F238E27FC236}">
                <a16:creationId xmlns:a16="http://schemas.microsoft.com/office/drawing/2014/main" id="{3907B475-B1F7-1BC3-F900-69F4DACEF70D}"/>
              </a:ext>
            </a:extLst>
          </p:cNvPr>
          <p:cNvPicPr>
            <a:picLocks noChangeAspect="1"/>
          </p:cNvPicPr>
          <p:nvPr/>
        </p:nvPicPr>
        <p:blipFill>
          <a:blip r:embed="rId3"/>
          <a:stretch>
            <a:fillRect/>
          </a:stretch>
        </p:blipFill>
        <p:spPr>
          <a:xfrm>
            <a:off x="3373717" y="3429000"/>
            <a:ext cx="220981" cy="190500"/>
          </a:xfrm>
          <a:prstGeom prst="rect">
            <a:avLst/>
          </a:prstGeom>
        </p:spPr>
      </p:pic>
      <p:pic>
        <p:nvPicPr>
          <p:cNvPr id="12" name="Picture 11">
            <a:extLst>
              <a:ext uri="{FF2B5EF4-FFF2-40B4-BE49-F238E27FC236}">
                <a16:creationId xmlns:a16="http://schemas.microsoft.com/office/drawing/2014/main" id="{016EF1BB-8E42-2D15-CB44-9554EA58A380}"/>
              </a:ext>
            </a:extLst>
          </p:cNvPr>
          <p:cNvPicPr>
            <a:picLocks noChangeAspect="1"/>
          </p:cNvPicPr>
          <p:nvPr/>
        </p:nvPicPr>
        <p:blipFill>
          <a:blip r:embed="rId3"/>
          <a:stretch>
            <a:fillRect/>
          </a:stretch>
        </p:blipFill>
        <p:spPr>
          <a:xfrm>
            <a:off x="3373716" y="4998205"/>
            <a:ext cx="220981" cy="190500"/>
          </a:xfrm>
          <a:prstGeom prst="rect">
            <a:avLst/>
          </a:prstGeom>
        </p:spPr>
      </p:pic>
      <p:pic>
        <p:nvPicPr>
          <p:cNvPr id="16" name="Picture 15">
            <a:extLst>
              <a:ext uri="{FF2B5EF4-FFF2-40B4-BE49-F238E27FC236}">
                <a16:creationId xmlns:a16="http://schemas.microsoft.com/office/drawing/2014/main" id="{F2BD8327-0894-E745-8B5E-226EAA131B82}"/>
              </a:ext>
            </a:extLst>
          </p:cNvPr>
          <p:cNvPicPr>
            <a:picLocks noChangeAspect="1"/>
          </p:cNvPicPr>
          <p:nvPr/>
        </p:nvPicPr>
        <p:blipFill>
          <a:blip r:embed="rId4"/>
          <a:stretch>
            <a:fillRect/>
          </a:stretch>
        </p:blipFill>
        <p:spPr>
          <a:xfrm>
            <a:off x="3594697" y="2600116"/>
            <a:ext cx="223471" cy="190500"/>
          </a:xfrm>
          <a:prstGeom prst="rect">
            <a:avLst/>
          </a:prstGeom>
        </p:spPr>
      </p:pic>
      <p:pic>
        <p:nvPicPr>
          <p:cNvPr id="19" name="Picture 18">
            <a:extLst>
              <a:ext uri="{FF2B5EF4-FFF2-40B4-BE49-F238E27FC236}">
                <a16:creationId xmlns:a16="http://schemas.microsoft.com/office/drawing/2014/main" id="{2AFA1FD7-7441-BEBD-C0F5-0F2DBED93426}"/>
              </a:ext>
            </a:extLst>
          </p:cNvPr>
          <p:cNvPicPr>
            <a:picLocks noChangeAspect="1"/>
          </p:cNvPicPr>
          <p:nvPr/>
        </p:nvPicPr>
        <p:blipFill>
          <a:blip r:embed="rId4"/>
          <a:stretch>
            <a:fillRect/>
          </a:stretch>
        </p:blipFill>
        <p:spPr>
          <a:xfrm>
            <a:off x="3584677" y="2741622"/>
            <a:ext cx="223471" cy="190500"/>
          </a:xfrm>
          <a:prstGeom prst="rect">
            <a:avLst/>
          </a:prstGeom>
        </p:spPr>
      </p:pic>
      <p:sp>
        <p:nvSpPr>
          <p:cNvPr id="29" name="TextBox 28">
            <a:extLst>
              <a:ext uri="{FF2B5EF4-FFF2-40B4-BE49-F238E27FC236}">
                <a16:creationId xmlns:a16="http://schemas.microsoft.com/office/drawing/2014/main" id="{916AC0F3-0712-7B85-CB10-6DCF4D666894}"/>
              </a:ext>
            </a:extLst>
          </p:cNvPr>
          <p:cNvSpPr txBox="1"/>
          <p:nvPr/>
        </p:nvSpPr>
        <p:spPr>
          <a:xfrm>
            <a:off x="715456" y="3370361"/>
            <a:ext cx="290464" cy="307777"/>
          </a:xfrm>
          <a:prstGeom prst="rect">
            <a:avLst/>
          </a:prstGeom>
          <a:noFill/>
        </p:spPr>
        <p:txBody>
          <a:bodyPr wrap="square" rtlCol="0">
            <a:spAutoFit/>
          </a:bodyPr>
          <a:lstStyle/>
          <a:p>
            <a:r>
              <a:rPr lang="lv-LV" sz="1400" b="1" noProof="0" dirty="0">
                <a:solidFill>
                  <a:srgbClr val="0000FF"/>
                </a:solidFill>
                <a:latin typeface="Cambria" panose="02040503050406030204" pitchFamily="18" charset="0"/>
                <a:ea typeface="Cambria" panose="02040503050406030204" pitchFamily="18" charset="0"/>
              </a:rPr>
              <a:t>1</a:t>
            </a:r>
          </a:p>
        </p:txBody>
      </p:sp>
      <p:sp>
        <p:nvSpPr>
          <p:cNvPr id="33" name="TextBox 32">
            <a:extLst>
              <a:ext uri="{FF2B5EF4-FFF2-40B4-BE49-F238E27FC236}">
                <a16:creationId xmlns:a16="http://schemas.microsoft.com/office/drawing/2014/main" id="{82864EFD-8529-1177-9224-95F7DDD2A960}"/>
              </a:ext>
            </a:extLst>
          </p:cNvPr>
          <p:cNvSpPr txBox="1"/>
          <p:nvPr/>
        </p:nvSpPr>
        <p:spPr>
          <a:xfrm>
            <a:off x="2345521" y="2500970"/>
            <a:ext cx="413336" cy="307777"/>
          </a:xfrm>
          <a:prstGeom prst="rect">
            <a:avLst/>
          </a:prstGeom>
          <a:noFill/>
        </p:spPr>
        <p:txBody>
          <a:bodyPr wrap="square" rtlCol="0">
            <a:spAutoFit/>
          </a:bodyPr>
          <a:lstStyle/>
          <a:p>
            <a:r>
              <a:rPr lang="lv-LV" sz="1400" b="1" noProof="0" dirty="0">
                <a:solidFill>
                  <a:srgbClr val="0000FF"/>
                </a:solidFill>
                <a:latin typeface="Cambria" panose="02040503050406030204" pitchFamily="18" charset="0"/>
                <a:ea typeface="Cambria" panose="02040503050406030204" pitchFamily="18" charset="0"/>
              </a:rPr>
              <a:t>21</a:t>
            </a:r>
          </a:p>
        </p:txBody>
      </p:sp>
      <p:sp>
        <p:nvSpPr>
          <p:cNvPr id="37" name="TextBox 36">
            <a:extLst>
              <a:ext uri="{FF2B5EF4-FFF2-40B4-BE49-F238E27FC236}">
                <a16:creationId xmlns:a16="http://schemas.microsoft.com/office/drawing/2014/main" id="{6402F861-2B2C-2D39-FDA3-F891EB6772EA}"/>
              </a:ext>
            </a:extLst>
          </p:cNvPr>
          <p:cNvSpPr txBox="1"/>
          <p:nvPr/>
        </p:nvSpPr>
        <p:spPr>
          <a:xfrm>
            <a:off x="2345521" y="2662752"/>
            <a:ext cx="413336" cy="307777"/>
          </a:xfrm>
          <a:prstGeom prst="rect">
            <a:avLst/>
          </a:prstGeom>
          <a:noFill/>
        </p:spPr>
        <p:txBody>
          <a:bodyPr wrap="square" rtlCol="0">
            <a:spAutoFit/>
          </a:bodyPr>
          <a:lstStyle/>
          <a:p>
            <a:r>
              <a:rPr lang="lv-LV" sz="1400" b="1" noProof="0" dirty="0">
                <a:solidFill>
                  <a:srgbClr val="0000FF"/>
                </a:solidFill>
                <a:latin typeface="Cambria" panose="02040503050406030204" pitchFamily="18" charset="0"/>
                <a:ea typeface="Cambria" panose="02040503050406030204" pitchFamily="18" charset="0"/>
              </a:rPr>
              <a:t>22</a:t>
            </a:r>
          </a:p>
        </p:txBody>
      </p:sp>
      <p:sp>
        <p:nvSpPr>
          <p:cNvPr id="41" name="Rectangle 40">
            <a:extLst>
              <a:ext uri="{FF2B5EF4-FFF2-40B4-BE49-F238E27FC236}">
                <a16:creationId xmlns:a16="http://schemas.microsoft.com/office/drawing/2014/main" id="{A7970198-EEE0-1017-DC9D-86152AE56851}"/>
              </a:ext>
            </a:extLst>
          </p:cNvPr>
          <p:cNvSpPr/>
          <p:nvPr/>
        </p:nvSpPr>
        <p:spPr>
          <a:xfrm>
            <a:off x="1039211" y="5038461"/>
            <a:ext cx="1323975" cy="152586"/>
          </a:xfrm>
          <a:prstGeom prst="rect">
            <a:avLst/>
          </a:prstGeom>
          <a:no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noProof="0" dirty="0"/>
          </a:p>
        </p:txBody>
      </p:sp>
      <p:sp>
        <p:nvSpPr>
          <p:cNvPr id="43" name="Rectangle 42">
            <a:extLst>
              <a:ext uri="{FF2B5EF4-FFF2-40B4-BE49-F238E27FC236}">
                <a16:creationId xmlns:a16="http://schemas.microsoft.com/office/drawing/2014/main" id="{9801D1F6-756A-9FEC-E51C-D8291686148C}"/>
              </a:ext>
            </a:extLst>
          </p:cNvPr>
          <p:cNvSpPr/>
          <p:nvPr/>
        </p:nvSpPr>
        <p:spPr>
          <a:xfrm>
            <a:off x="1032417" y="3447956"/>
            <a:ext cx="1323975" cy="152586"/>
          </a:xfrm>
          <a:prstGeom prst="rect">
            <a:avLst/>
          </a:prstGeom>
          <a:no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noProof="0" dirty="0"/>
          </a:p>
        </p:txBody>
      </p:sp>
      <p:sp>
        <p:nvSpPr>
          <p:cNvPr id="45" name="Rectangle 44">
            <a:extLst>
              <a:ext uri="{FF2B5EF4-FFF2-40B4-BE49-F238E27FC236}">
                <a16:creationId xmlns:a16="http://schemas.microsoft.com/office/drawing/2014/main" id="{7C3D6277-2F03-6E04-2CC6-5DDBF6233C24}"/>
              </a:ext>
            </a:extLst>
          </p:cNvPr>
          <p:cNvSpPr/>
          <p:nvPr/>
        </p:nvSpPr>
        <p:spPr>
          <a:xfrm>
            <a:off x="1032417" y="2894236"/>
            <a:ext cx="1323975" cy="152586"/>
          </a:xfrm>
          <a:prstGeom prst="rect">
            <a:avLst/>
          </a:prstGeom>
          <a:no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noProof="0" dirty="0"/>
          </a:p>
        </p:txBody>
      </p:sp>
      <p:sp>
        <p:nvSpPr>
          <p:cNvPr id="49" name="Rectangle 48">
            <a:extLst>
              <a:ext uri="{FF2B5EF4-FFF2-40B4-BE49-F238E27FC236}">
                <a16:creationId xmlns:a16="http://schemas.microsoft.com/office/drawing/2014/main" id="{5D54DE54-48CB-AE61-16C0-00A743306DC1}"/>
              </a:ext>
            </a:extLst>
          </p:cNvPr>
          <p:cNvSpPr/>
          <p:nvPr/>
        </p:nvSpPr>
        <p:spPr>
          <a:xfrm>
            <a:off x="1039211" y="2311617"/>
            <a:ext cx="1323975" cy="274842"/>
          </a:xfrm>
          <a:prstGeom prst="rect">
            <a:avLst/>
          </a:prstGeom>
          <a:no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noProof="0" dirty="0"/>
          </a:p>
        </p:txBody>
      </p:sp>
      <p:sp>
        <p:nvSpPr>
          <p:cNvPr id="51" name="Rectangle 50">
            <a:extLst>
              <a:ext uri="{FF2B5EF4-FFF2-40B4-BE49-F238E27FC236}">
                <a16:creationId xmlns:a16="http://schemas.microsoft.com/office/drawing/2014/main" id="{35A73681-FD53-1832-8D8E-67D75311F723}"/>
              </a:ext>
            </a:extLst>
          </p:cNvPr>
          <p:cNvSpPr/>
          <p:nvPr/>
        </p:nvSpPr>
        <p:spPr>
          <a:xfrm>
            <a:off x="1021546" y="2281405"/>
            <a:ext cx="1372404" cy="816987"/>
          </a:xfrm>
          <a:prstGeom prst="rect">
            <a:avLst/>
          </a:prstGeom>
          <a:noFill/>
          <a:ln>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noProof="0" dirty="0"/>
          </a:p>
        </p:txBody>
      </p:sp>
    </p:spTree>
    <p:extLst>
      <p:ext uri="{BB962C8B-B14F-4D97-AF65-F5344CB8AC3E}">
        <p14:creationId xmlns:p14="http://schemas.microsoft.com/office/powerpoint/2010/main" val="12532850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D4E5B-1C65-62AF-A13D-F6EF8D2AEF3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C0B69AD-1275-DAA3-D178-63CA1238214E}"/>
              </a:ext>
            </a:extLst>
          </p:cNvPr>
          <p:cNvSpPr txBox="1"/>
          <p:nvPr/>
        </p:nvSpPr>
        <p:spPr>
          <a:xfrm>
            <a:off x="896873" y="538445"/>
            <a:ext cx="8447151" cy="523220"/>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Par un Pret – Stratēģisks balsošanas piemērs #1  </a:t>
            </a:r>
          </a:p>
        </p:txBody>
      </p:sp>
      <p:sp>
        <p:nvSpPr>
          <p:cNvPr id="5" name="TextBox 4">
            <a:extLst>
              <a:ext uri="{FF2B5EF4-FFF2-40B4-BE49-F238E27FC236}">
                <a16:creationId xmlns:a16="http://schemas.microsoft.com/office/drawing/2014/main" id="{8A85B5DF-62F0-F4A7-D65C-15D5C3953180}"/>
              </a:ext>
            </a:extLst>
          </p:cNvPr>
          <p:cNvSpPr txBox="1"/>
          <p:nvPr/>
        </p:nvSpPr>
        <p:spPr>
          <a:xfrm>
            <a:off x="4667250" y="1547812"/>
            <a:ext cx="4229100" cy="2585323"/>
          </a:xfrm>
          <a:prstGeom prst="rect">
            <a:avLst/>
          </a:prstGeom>
          <a:noFill/>
        </p:spPr>
        <p:txBody>
          <a:bodyPr wrap="square" rtlCol="0">
            <a:spAutoFit/>
          </a:bodyPr>
          <a:lstStyle/>
          <a:p>
            <a:r>
              <a:rPr lang="lv-LV" noProof="0" dirty="0">
                <a:solidFill>
                  <a:srgbClr val="4A66AC"/>
                </a:solidFill>
                <a:latin typeface="Cambria" panose="02040503050406030204" pitchFamily="18" charset="0"/>
                <a:ea typeface="Cambria" panose="02040503050406030204" pitchFamily="18" charset="0"/>
              </a:rPr>
              <a:t>Balsojot par šo partiju, ja jūs tiešām vēlaties palīdzēt Airikai Balodei, kuru partija nolika 12.  vietā sarakstā, tad variet viņai atzīmēt «par» laukumiņu. </a:t>
            </a:r>
          </a:p>
          <a:p>
            <a:endParaRPr lang="lv-LV" noProof="0" dirty="0">
              <a:solidFill>
                <a:srgbClr val="4A66AC"/>
              </a:solidFill>
              <a:latin typeface="Cambria" panose="02040503050406030204" pitchFamily="18" charset="0"/>
              <a:ea typeface="Cambria" panose="02040503050406030204" pitchFamily="18" charset="0"/>
            </a:endParaRPr>
          </a:p>
          <a:p>
            <a:r>
              <a:rPr lang="lv-LV" noProof="0" dirty="0">
                <a:solidFill>
                  <a:srgbClr val="4A66AC"/>
                </a:solidFill>
                <a:latin typeface="Cambria" panose="02040503050406030204" pitchFamily="18" charset="0"/>
                <a:ea typeface="Cambria" panose="02040503050406030204" pitchFamily="18" charset="0"/>
              </a:rPr>
              <a:t>Kad skaita «par» un «pret» zīmes, noskaidrojot, kuri 5 kandidāti nokļūs Saeimā, tad no jums Airikai Balodei būs </a:t>
            </a:r>
            <a:br>
              <a:rPr lang="lv-LV" noProof="0" dirty="0">
                <a:solidFill>
                  <a:srgbClr val="4A66AC"/>
                </a:solidFill>
                <a:latin typeface="Cambria" panose="02040503050406030204" pitchFamily="18" charset="0"/>
                <a:ea typeface="Cambria" panose="02040503050406030204" pitchFamily="18" charset="0"/>
              </a:rPr>
            </a:br>
            <a:r>
              <a:rPr lang="lv-LV" b="1" noProof="0" dirty="0">
                <a:solidFill>
                  <a:srgbClr val="4A66AC"/>
                </a:solidFill>
                <a:latin typeface="Cambria" panose="02040503050406030204" pitchFamily="18" charset="0"/>
                <a:ea typeface="Cambria" panose="02040503050406030204" pitchFamily="18" charset="0"/>
              </a:rPr>
              <a:t>1</a:t>
            </a:r>
            <a:r>
              <a:rPr lang="lv-LV" noProof="0" dirty="0">
                <a:solidFill>
                  <a:srgbClr val="4A66AC"/>
                </a:solidFill>
                <a:latin typeface="Cambria" panose="02040503050406030204" pitchFamily="18" charset="0"/>
                <a:ea typeface="Cambria" panose="02040503050406030204" pitchFamily="18" charset="0"/>
              </a:rPr>
              <a:t> punkts vairāk nekā pārējiem.</a:t>
            </a:r>
          </a:p>
        </p:txBody>
      </p:sp>
      <p:pic>
        <p:nvPicPr>
          <p:cNvPr id="11" name="Picture 10">
            <a:extLst>
              <a:ext uri="{FF2B5EF4-FFF2-40B4-BE49-F238E27FC236}">
                <a16:creationId xmlns:a16="http://schemas.microsoft.com/office/drawing/2014/main" id="{EBDBCAA8-931E-38BA-00D4-5EFA8F4E3DE7}"/>
              </a:ext>
            </a:extLst>
          </p:cNvPr>
          <p:cNvPicPr>
            <a:picLocks noChangeAspect="1"/>
          </p:cNvPicPr>
          <p:nvPr/>
        </p:nvPicPr>
        <p:blipFill>
          <a:blip r:embed="rId2"/>
          <a:stretch>
            <a:fillRect/>
          </a:stretch>
        </p:blipFill>
        <p:spPr>
          <a:xfrm>
            <a:off x="1005920" y="1408315"/>
            <a:ext cx="2990198" cy="4587446"/>
          </a:xfrm>
          <a:prstGeom prst="rect">
            <a:avLst/>
          </a:prstGeom>
          <a:ln w="19050">
            <a:solidFill>
              <a:srgbClr val="4A66AC"/>
            </a:solidFill>
          </a:ln>
        </p:spPr>
      </p:pic>
      <p:pic>
        <p:nvPicPr>
          <p:cNvPr id="13" name="Picture 12">
            <a:extLst>
              <a:ext uri="{FF2B5EF4-FFF2-40B4-BE49-F238E27FC236}">
                <a16:creationId xmlns:a16="http://schemas.microsoft.com/office/drawing/2014/main" id="{295F1511-CB75-AF17-4E7B-A71DAED08F7B}"/>
              </a:ext>
            </a:extLst>
          </p:cNvPr>
          <p:cNvPicPr>
            <a:picLocks noChangeAspect="1"/>
          </p:cNvPicPr>
          <p:nvPr/>
        </p:nvPicPr>
        <p:blipFill>
          <a:blip r:embed="rId3"/>
          <a:stretch>
            <a:fillRect/>
          </a:stretch>
        </p:blipFill>
        <p:spPr>
          <a:xfrm>
            <a:off x="3363696" y="3883017"/>
            <a:ext cx="220981" cy="190500"/>
          </a:xfrm>
          <a:prstGeom prst="rect">
            <a:avLst/>
          </a:prstGeom>
        </p:spPr>
      </p:pic>
      <p:sp>
        <p:nvSpPr>
          <p:cNvPr id="81" name="Rectangle 80">
            <a:extLst>
              <a:ext uri="{FF2B5EF4-FFF2-40B4-BE49-F238E27FC236}">
                <a16:creationId xmlns:a16="http://schemas.microsoft.com/office/drawing/2014/main" id="{6BAEB0CB-5209-3729-42FF-5A7B876E80BC}"/>
              </a:ext>
            </a:extLst>
          </p:cNvPr>
          <p:cNvSpPr/>
          <p:nvPr/>
        </p:nvSpPr>
        <p:spPr>
          <a:xfrm>
            <a:off x="1023118" y="3883017"/>
            <a:ext cx="1323975" cy="152586"/>
          </a:xfrm>
          <a:prstGeom prst="rect">
            <a:avLst/>
          </a:prstGeom>
          <a:no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noProof="0" dirty="0"/>
          </a:p>
        </p:txBody>
      </p:sp>
      <p:sp>
        <p:nvSpPr>
          <p:cNvPr id="4" name="TextBox 3">
            <a:extLst>
              <a:ext uri="{FF2B5EF4-FFF2-40B4-BE49-F238E27FC236}">
                <a16:creationId xmlns:a16="http://schemas.microsoft.com/office/drawing/2014/main" id="{418E1241-728E-BB8E-1680-CCAC8AC133C9}"/>
              </a:ext>
            </a:extLst>
          </p:cNvPr>
          <p:cNvSpPr txBox="1"/>
          <p:nvPr/>
        </p:nvSpPr>
        <p:spPr>
          <a:xfrm>
            <a:off x="7421798" y="4542474"/>
            <a:ext cx="1327608" cy="646331"/>
          </a:xfrm>
          <a:prstGeom prst="rect">
            <a:avLst/>
          </a:prstGeom>
          <a:noFill/>
        </p:spPr>
        <p:txBody>
          <a:bodyPr wrap="none" rtlCol="0">
            <a:spAutoFit/>
          </a:bodyPr>
          <a:lstStyle/>
          <a:p>
            <a:r>
              <a:rPr lang="lv-LV" sz="3600" b="1" noProof="0" dirty="0">
                <a:solidFill>
                  <a:srgbClr val="4A66AC"/>
                </a:solidFill>
                <a:latin typeface="Cambria" panose="02040503050406030204" pitchFamily="18" charset="0"/>
                <a:ea typeface="Cambria" panose="02040503050406030204" pitchFamily="18" charset="0"/>
              </a:rPr>
              <a:t>bet …</a:t>
            </a:r>
          </a:p>
        </p:txBody>
      </p:sp>
    </p:spTree>
    <p:extLst>
      <p:ext uri="{BB962C8B-B14F-4D97-AF65-F5344CB8AC3E}">
        <p14:creationId xmlns:p14="http://schemas.microsoft.com/office/powerpoint/2010/main" val="1636998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D09F649-DCBE-680B-0844-35DC1DF946FD}"/>
              </a:ext>
            </a:extLst>
          </p:cNvPr>
          <p:cNvSpPr txBox="1"/>
          <p:nvPr/>
        </p:nvSpPr>
        <p:spPr>
          <a:xfrm>
            <a:off x="896874" y="3314581"/>
            <a:ext cx="8818626" cy="1569660"/>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                         Viesturs Zariņš</a:t>
            </a:r>
          </a:p>
          <a:p>
            <a:r>
              <a:rPr lang="lv-LV" noProof="0" dirty="0">
                <a:solidFill>
                  <a:srgbClr val="4A66AC"/>
                </a:solidFill>
                <a:latin typeface="Cambria" panose="02040503050406030204" pitchFamily="18" charset="0"/>
                <a:ea typeface="Cambria" panose="02040503050406030204" pitchFamily="18" charset="0"/>
              </a:rPr>
              <a:t>                                       Greater Toronto Area, Kanādā</a:t>
            </a:r>
          </a:p>
          <a:p>
            <a:endParaRPr lang="lv-LV" noProof="0" dirty="0">
              <a:solidFill>
                <a:srgbClr val="4A66AC"/>
              </a:solidFill>
              <a:latin typeface="Cambria" panose="02040503050406030204" pitchFamily="18" charset="0"/>
              <a:ea typeface="Cambria" panose="02040503050406030204" pitchFamily="18" charset="0"/>
            </a:endParaRPr>
          </a:p>
          <a:p>
            <a:r>
              <a:rPr lang="lv-LV" sz="1600" i="1" noProof="0" dirty="0">
                <a:solidFill>
                  <a:srgbClr val="4A66AC"/>
                </a:solidFill>
                <a:latin typeface="Cambria" panose="02040503050406030204" pitchFamily="18" charset="0"/>
                <a:ea typeface="Cambria" panose="02040503050406030204" pitchFamily="18" charset="0"/>
              </a:rPr>
              <a:t>Latviešu Nacionālās Apvienības Kanādā (LNAK) valdes loceklis 1989-99. g. un priekšsēdis 1991-94. g.</a:t>
            </a:r>
            <a:br>
              <a:rPr lang="lv-LV" sz="1600" i="1" noProof="0" dirty="0">
                <a:solidFill>
                  <a:srgbClr val="4A66AC"/>
                </a:solidFill>
                <a:latin typeface="Cambria" panose="02040503050406030204" pitchFamily="18" charset="0"/>
                <a:ea typeface="Cambria" panose="02040503050406030204" pitchFamily="18" charset="0"/>
              </a:rPr>
            </a:br>
            <a:r>
              <a:rPr lang="lv-LV" sz="1600" i="1" noProof="0" dirty="0">
                <a:solidFill>
                  <a:srgbClr val="4A66AC"/>
                </a:solidFill>
                <a:latin typeface="Cambria" panose="02040503050406030204" pitchFamily="18" charset="0"/>
                <a:ea typeface="Cambria" panose="02040503050406030204" pitchFamily="18" charset="0"/>
              </a:rPr>
              <a:t>PBLA valdes loceklis 1991-99. g.</a:t>
            </a:r>
          </a:p>
        </p:txBody>
      </p:sp>
      <p:pic>
        <p:nvPicPr>
          <p:cNvPr id="4" name="Picture 3">
            <a:extLst>
              <a:ext uri="{FF2B5EF4-FFF2-40B4-BE49-F238E27FC236}">
                <a16:creationId xmlns:a16="http://schemas.microsoft.com/office/drawing/2014/main" id="{D6591CB3-A5B9-0AA2-F126-6E5D7B319B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4353" y="1661011"/>
            <a:ext cx="1595497" cy="2362200"/>
          </a:xfrm>
          <a:prstGeom prst="rect">
            <a:avLst/>
          </a:prstGeom>
          <a:ln w="19050">
            <a:solidFill>
              <a:schemeClr val="accent1"/>
            </a:solidFill>
          </a:ln>
        </p:spPr>
      </p:pic>
    </p:spTree>
    <p:extLst>
      <p:ext uri="{BB962C8B-B14F-4D97-AF65-F5344CB8AC3E}">
        <p14:creationId xmlns:p14="http://schemas.microsoft.com/office/powerpoint/2010/main" val="40134132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5526D-3858-05BF-1169-CE374C281F8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E70858C-B0F9-93CA-6053-FD5CFB23CC31}"/>
              </a:ext>
            </a:extLst>
          </p:cNvPr>
          <p:cNvSpPr txBox="1"/>
          <p:nvPr/>
        </p:nvSpPr>
        <p:spPr>
          <a:xfrm>
            <a:off x="896873" y="538445"/>
            <a:ext cx="8447151" cy="523220"/>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Par un Pret – Stratēģisks balsošanas piemērs #2 </a:t>
            </a:r>
          </a:p>
        </p:txBody>
      </p:sp>
      <p:sp>
        <p:nvSpPr>
          <p:cNvPr id="5" name="TextBox 4">
            <a:extLst>
              <a:ext uri="{FF2B5EF4-FFF2-40B4-BE49-F238E27FC236}">
                <a16:creationId xmlns:a16="http://schemas.microsoft.com/office/drawing/2014/main" id="{B23B8D1D-CAE0-E877-AD43-9928C95C6B46}"/>
              </a:ext>
            </a:extLst>
          </p:cNvPr>
          <p:cNvSpPr txBox="1"/>
          <p:nvPr/>
        </p:nvSpPr>
        <p:spPr>
          <a:xfrm>
            <a:off x="4601280" y="1577022"/>
            <a:ext cx="4533576" cy="2585323"/>
          </a:xfrm>
          <a:prstGeom prst="rect">
            <a:avLst/>
          </a:prstGeom>
          <a:noFill/>
        </p:spPr>
        <p:txBody>
          <a:bodyPr wrap="square" rtlCol="0">
            <a:spAutoFit/>
          </a:bodyPr>
          <a:lstStyle/>
          <a:p>
            <a:r>
              <a:rPr lang="lv-LV" noProof="0" dirty="0">
                <a:solidFill>
                  <a:srgbClr val="4A66AC"/>
                </a:solidFill>
                <a:latin typeface="Cambria" panose="02040503050406030204" pitchFamily="18" charset="0"/>
                <a:ea typeface="Cambria" panose="02040503050406030204" pitchFamily="18" charset="0"/>
              </a:rPr>
              <a:t>Ja jūs vēl vairāk vēlaties palīdzēt Airikai Balodei, tad varat viņai atzīmēt «par» laukumiņu, bet pārējiem «pret» laukumiņu. </a:t>
            </a:r>
          </a:p>
          <a:p>
            <a:endParaRPr lang="lv-LV" noProof="0" dirty="0">
              <a:solidFill>
                <a:srgbClr val="4A66AC"/>
              </a:solidFill>
              <a:latin typeface="Cambria" panose="02040503050406030204" pitchFamily="18" charset="0"/>
              <a:ea typeface="Cambria" panose="02040503050406030204" pitchFamily="18" charset="0"/>
            </a:endParaRPr>
          </a:p>
          <a:p>
            <a:r>
              <a:rPr lang="lv-LV" noProof="0" dirty="0">
                <a:solidFill>
                  <a:srgbClr val="4A66AC"/>
                </a:solidFill>
                <a:latin typeface="Cambria" panose="02040503050406030204" pitchFamily="18" charset="0"/>
                <a:ea typeface="Cambria" panose="02040503050406030204" pitchFamily="18" charset="0"/>
              </a:rPr>
              <a:t>Tad no jums Airikai Balodei būs viens «par» punkts pa vairāk un pārējiem </a:t>
            </a:r>
            <a:br>
              <a:rPr lang="lv-LV" noProof="0" dirty="0">
                <a:solidFill>
                  <a:srgbClr val="4A66AC"/>
                </a:solidFill>
                <a:latin typeface="Cambria" panose="02040503050406030204" pitchFamily="18" charset="0"/>
                <a:ea typeface="Cambria" panose="02040503050406030204" pitchFamily="18" charset="0"/>
              </a:rPr>
            </a:br>
            <a:r>
              <a:rPr lang="lv-LV" noProof="0" dirty="0">
                <a:solidFill>
                  <a:srgbClr val="4A66AC"/>
                </a:solidFill>
                <a:latin typeface="Cambria" panose="02040503050406030204" pitchFamily="18" charset="0"/>
                <a:ea typeface="Cambria" panose="02040503050406030204" pitchFamily="18" charset="0"/>
              </a:rPr>
              <a:t>viens «pret» vairāk, respektīvi viņai būs </a:t>
            </a:r>
            <a:br>
              <a:rPr lang="lv-LV" noProof="0" dirty="0">
                <a:solidFill>
                  <a:srgbClr val="4A66AC"/>
                </a:solidFill>
                <a:latin typeface="Cambria" panose="02040503050406030204" pitchFamily="18" charset="0"/>
                <a:ea typeface="Cambria" panose="02040503050406030204" pitchFamily="18" charset="0"/>
              </a:rPr>
            </a:br>
            <a:r>
              <a:rPr lang="lv-LV" b="1" noProof="0" dirty="0">
                <a:solidFill>
                  <a:srgbClr val="4A66AC"/>
                </a:solidFill>
                <a:latin typeface="Cambria" panose="02040503050406030204" pitchFamily="18" charset="0"/>
                <a:ea typeface="Cambria" panose="02040503050406030204" pitchFamily="18" charset="0"/>
              </a:rPr>
              <a:t>2 </a:t>
            </a:r>
            <a:r>
              <a:rPr lang="lv-LV" noProof="0" dirty="0">
                <a:solidFill>
                  <a:srgbClr val="4A66AC"/>
                </a:solidFill>
                <a:latin typeface="Cambria" panose="02040503050406030204" pitchFamily="18" charset="0"/>
                <a:ea typeface="Cambria" panose="02040503050406030204" pitchFamily="18" charset="0"/>
              </a:rPr>
              <a:t>punkti vairāk nekā pārējiem no Jums, kad visas balsis tiek saskaitītas kopā.</a:t>
            </a:r>
          </a:p>
        </p:txBody>
      </p:sp>
      <p:pic>
        <p:nvPicPr>
          <p:cNvPr id="11" name="Picture 10">
            <a:extLst>
              <a:ext uri="{FF2B5EF4-FFF2-40B4-BE49-F238E27FC236}">
                <a16:creationId xmlns:a16="http://schemas.microsoft.com/office/drawing/2014/main" id="{6D430891-AF7F-5DFB-252B-CCCE368D9DE8}"/>
              </a:ext>
            </a:extLst>
          </p:cNvPr>
          <p:cNvPicPr>
            <a:picLocks noChangeAspect="1"/>
          </p:cNvPicPr>
          <p:nvPr/>
        </p:nvPicPr>
        <p:blipFill>
          <a:blip r:embed="rId2"/>
          <a:stretch>
            <a:fillRect/>
          </a:stretch>
        </p:blipFill>
        <p:spPr>
          <a:xfrm>
            <a:off x="1023118" y="1432643"/>
            <a:ext cx="2990198" cy="4587446"/>
          </a:xfrm>
          <a:prstGeom prst="rect">
            <a:avLst/>
          </a:prstGeom>
          <a:ln w="19050">
            <a:solidFill>
              <a:srgbClr val="4A66AC"/>
            </a:solidFill>
          </a:ln>
        </p:spPr>
      </p:pic>
      <p:pic>
        <p:nvPicPr>
          <p:cNvPr id="13" name="Picture 12">
            <a:extLst>
              <a:ext uri="{FF2B5EF4-FFF2-40B4-BE49-F238E27FC236}">
                <a16:creationId xmlns:a16="http://schemas.microsoft.com/office/drawing/2014/main" id="{81413127-E72B-E00E-DEFA-EBF78739B78C}"/>
              </a:ext>
            </a:extLst>
          </p:cNvPr>
          <p:cNvPicPr>
            <a:picLocks noChangeAspect="1"/>
          </p:cNvPicPr>
          <p:nvPr/>
        </p:nvPicPr>
        <p:blipFill>
          <a:blip r:embed="rId3"/>
          <a:stretch>
            <a:fillRect/>
          </a:stretch>
        </p:blipFill>
        <p:spPr>
          <a:xfrm>
            <a:off x="3363696" y="3883017"/>
            <a:ext cx="220981" cy="190500"/>
          </a:xfrm>
          <a:prstGeom prst="rect">
            <a:avLst/>
          </a:prstGeom>
        </p:spPr>
      </p:pic>
      <p:pic>
        <p:nvPicPr>
          <p:cNvPr id="15" name="Picture 14">
            <a:extLst>
              <a:ext uri="{FF2B5EF4-FFF2-40B4-BE49-F238E27FC236}">
                <a16:creationId xmlns:a16="http://schemas.microsoft.com/office/drawing/2014/main" id="{A2F41A25-680A-99F1-AAC1-82044EDD4127}"/>
              </a:ext>
            </a:extLst>
          </p:cNvPr>
          <p:cNvPicPr>
            <a:picLocks noChangeAspect="1"/>
          </p:cNvPicPr>
          <p:nvPr/>
        </p:nvPicPr>
        <p:blipFill>
          <a:blip r:embed="rId4"/>
          <a:stretch>
            <a:fillRect/>
          </a:stretch>
        </p:blipFill>
        <p:spPr>
          <a:xfrm>
            <a:off x="3584677" y="2279660"/>
            <a:ext cx="223471" cy="190500"/>
          </a:xfrm>
          <a:prstGeom prst="rect">
            <a:avLst/>
          </a:prstGeom>
        </p:spPr>
      </p:pic>
      <p:pic>
        <p:nvPicPr>
          <p:cNvPr id="17" name="Picture 16">
            <a:extLst>
              <a:ext uri="{FF2B5EF4-FFF2-40B4-BE49-F238E27FC236}">
                <a16:creationId xmlns:a16="http://schemas.microsoft.com/office/drawing/2014/main" id="{0D9BC7F9-E187-4BD2-40FC-394D5C2763F3}"/>
              </a:ext>
            </a:extLst>
          </p:cNvPr>
          <p:cNvPicPr>
            <a:picLocks noChangeAspect="1"/>
          </p:cNvPicPr>
          <p:nvPr/>
        </p:nvPicPr>
        <p:blipFill>
          <a:blip r:embed="rId4"/>
          <a:stretch>
            <a:fillRect/>
          </a:stretch>
        </p:blipFill>
        <p:spPr>
          <a:xfrm>
            <a:off x="3584677" y="2417772"/>
            <a:ext cx="223471" cy="190500"/>
          </a:xfrm>
          <a:prstGeom prst="rect">
            <a:avLst/>
          </a:prstGeom>
        </p:spPr>
      </p:pic>
      <p:pic>
        <p:nvPicPr>
          <p:cNvPr id="19" name="Picture 18">
            <a:extLst>
              <a:ext uri="{FF2B5EF4-FFF2-40B4-BE49-F238E27FC236}">
                <a16:creationId xmlns:a16="http://schemas.microsoft.com/office/drawing/2014/main" id="{AE4F5068-2716-CD1C-3E8F-F08E76F5F307}"/>
              </a:ext>
            </a:extLst>
          </p:cNvPr>
          <p:cNvPicPr>
            <a:picLocks noChangeAspect="1"/>
          </p:cNvPicPr>
          <p:nvPr/>
        </p:nvPicPr>
        <p:blipFill>
          <a:blip r:embed="rId4"/>
          <a:stretch>
            <a:fillRect/>
          </a:stretch>
        </p:blipFill>
        <p:spPr>
          <a:xfrm>
            <a:off x="3584677" y="2564909"/>
            <a:ext cx="223471" cy="190500"/>
          </a:xfrm>
          <a:prstGeom prst="rect">
            <a:avLst/>
          </a:prstGeom>
        </p:spPr>
      </p:pic>
      <p:pic>
        <p:nvPicPr>
          <p:cNvPr id="21" name="Picture 20">
            <a:extLst>
              <a:ext uri="{FF2B5EF4-FFF2-40B4-BE49-F238E27FC236}">
                <a16:creationId xmlns:a16="http://schemas.microsoft.com/office/drawing/2014/main" id="{9BB43CCE-3136-2569-A519-497DC3A834B1}"/>
              </a:ext>
            </a:extLst>
          </p:cNvPr>
          <p:cNvPicPr>
            <a:picLocks noChangeAspect="1"/>
          </p:cNvPicPr>
          <p:nvPr/>
        </p:nvPicPr>
        <p:blipFill>
          <a:blip r:embed="rId4"/>
          <a:stretch>
            <a:fillRect/>
          </a:stretch>
        </p:blipFill>
        <p:spPr>
          <a:xfrm>
            <a:off x="3584677" y="2703021"/>
            <a:ext cx="223471" cy="190500"/>
          </a:xfrm>
          <a:prstGeom prst="rect">
            <a:avLst/>
          </a:prstGeom>
        </p:spPr>
      </p:pic>
      <p:pic>
        <p:nvPicPr>
          <p:cNvPr id="29" name="Picture 28">
            <a:extLst>
              <a:ext uri="{FF2B5EF4-FFF2-40B4-BE49-F238E27FC236}">
                <a16:creationId xmlns:a16="http://schemas.microsoft.com/office/drawing/2014/main" id="{90594438-B39F-1190-B08F-A8B5FC58795D}"/>
              </a:ext>
            </a:extLst>
          </p:cNvPr>
          <p:cNvPicPr>
            <a:picLocks noChangeAspect="1"/>
          </p:cNvPicPr>
          <p:nvPr/>
        </p:nvPicPr>
        <p:blipFill>
          <a:blip r:embed="rId4"/>
          <a:stretch>
            <a:fillRect/>
          </a:stretch>
        </p:blipFill>
        <p:spPr>
          <a:xfrm>
            <a:off x="3584677" y="2859672"/>
            <a:ext cx="223471" cy="190500"/>
          </a:xfrm>
          <a:prstGeom prst="rect">
            <a:avLst/>
          </a:prstGeom>
        </p:spPr>
      </p:pic>
      <p:pic>
        <p:nvPicPr>
          <p:cNvPr id="47" name="Picture 46">
            <a:extLst>
              <a:ext uri="{FF2B5EF4-FFF2-40B4-BE49-F238E27FC236}">
                <a16:creationId xmlns:a16="http://schemas.microsoft.com/office/drawing/2014/main" id="{A3EE3CDB-38F0-FF48-613B-56A76C7F7AE3}"/>
              </a:ext>
            </a:extLst>
          </p:cNvPr>
          <p:cNvPicPr>
            <a:picLocks noChangeAspect="1"/>
          </p:cNvPicPr>
          <p:nvPr/>
        </p:nvPicPr>
        <p:blipFill>
          <a:blip r:embed="rId4"/>
          <a:stretch>
            <a:fillRect/>
          </a:stretch>
        </p:blipFill>
        <p:spPr>
          <a:xfrm>
            <a:off x="3584677" y="3008242"/>
            <a:ext cx="223471" cy="190500"/>
          </a:xfrm>
          <a:prstGeom prst="rect">
            <a:avLst/>
          </a:prstGeom>
        </p:spPr>
      </p:pic>
      <p:pic>
        <p:nvPicPr>
          <p:cNvPr id="49" name="Picture 48">
            <a:extLst>
              <a:ext uri="{FF2B5EF4-FFF2-40B4-BE49-F238E27FC236}">
                <a16:creationId xmlns:a16="http://schemas.microsoft.com/office/drawing/2014/main" id="{C14661F3-46FC-C6E1-10E1-485591BF7174}"/>
              </a:ext>
            </a:extLst>
          </p:cNvPr>
          <p:cNvPicPr>
            <a:picLocks noChangeAspect="1"/>
          </p:cNvPicPr>
          <p:nvPr/>
        </p:nvPicPr>
        <p:blipFill>
          <a:blip r:embed="rId4"/>
          <a:stretch>
            <a:fillRect/>
          </a:stretch>
        </p:blipFill>
        <p:spPr>
          <a:xfrm>
            <a:off x="3584677" y="3146354"/>
            <a:ext cx="223471" cy="190500"/>
          </a:xfrm>
          <a:prstGeom prst="rect">
            <a:avLst/>
          </a:prstGeom>
        </p:spPr>
      </p:pic>
      <p:pic>
        <p:nvPicPr>
          <p:cNvPr id="51" name="Picture 50">
            <a:extLst>
              <a:ext uri="{FF2B5EF4-FFF2-40B4-BE49-F238E27FC236}">
                <a16:creationId xmlns:a16="http://schemas.microsoft.com/office/drawing/2014/main" id="{AE9BFF90-21F1-6A23-27F8-1734F8F76688}"/>
              </a:ext>
            </a:extLst>
          </p:cNvPr>
          <p:cNvPicPr>
            <a:picLocks noChangeAspect="1"/>
          </p:cNvPicPr>
          <p:nvPr/>
        </p:nvPicPr>
        <p:blipFill>
          <a:blip r:embed="rId4"/>
          <a:stretch>
            <a:fillRect/>
          </a:stretch>
        </p:blipFill>
        <p:spPr>
          <a:xfrm>
            <a:off x="3584677" y="3293491"/>
            <a:ext cx="223471" cy="190500"/>
          </a:xfrm>
          <a:prstGeom prst="rect">
            <a:avLst/>
          </a:prstGeom>
        </p:spPr>
      </p:pic>
      <p:pic>
        <p:nvPicPr>
          <p:cNvPr id="53" name="Picture 52">
            <a:extLst>
              <a:ext uri="{FF2B5EF4-FFF2-40B4-BE49-F238E27FC236}">
                <a16:creationId xmlns:a16="http://schemas.microsoft.com/office/drawing/2014/main" id="{66449CAC-919A-844E-7325-7F8C8B588BC2}"/>
              </a:ext>
            </a:extLst>
          </p:cNvPr>
          <p:cNvPicPr>
            <a:picLocks noChangeAspect="1"/>
          </p:cNvPicPr>
          <p:nvPr/>
        </p:nvPicPr>
        <p:blipFill>
          <a:blip r:embed="rId4"/>
          <a:stretch>
            <a:fillRect/>
          </a:stretch>
        </p:blipFill>
        <p:spPr>
          <a:xfrm>
            <a:off x="3584677" y="3431603"/>
            <a:ext cx="223471" cy="190500"/>
          </a:xfrm>
          <a:prstGeom prst="rect">
            <a:avLst/>
          </a:prstGeom>
        </p:spPr>
      </p:pic>
      <p:pic>
        <p:nvPicPr>
          <p:cNvPr id="55" name="Picture 54">
            <a:extLst>
              <a:ext uri="{FF2B5EF4-FFF2-40B4-BE49-F238E27FC236}">
                <a16:creationId xmlns:a16="http://schemas.microsoft.com/office/drawing/2014/main" id="{1BE7703D-D74B-041A-76D6-1D4A052A1300}"/>
              </a:ext>
            </a:extLst>
          </p:cNvPr>
          <p:cNvPicPr>
            <a:picLocks noChangeAspect="1"/>
          </p:cNvPicPr>
          <p:nvPr/>
        </p:nvPicPr>
        <p:blipFill>
          <a:blip r:embed="rId4"/>
          <a:stretch>
            <a:fillRect/>
          </a:stretch>
        </p:blipFill>
        <p:spPr>
          <a:xfrm>
            <a:off x="3584677" y="3588254"/>
            <a:ext cx="223471" cy="190500"/>
          </a:xfrm>
          <a:prstGeom prst="rect">
            <a:avLst/>
          </a:prstGeom>
        </p:spPr>
      </p:pic>
      <p:pic>
        <p:nvPicPr>
          <p:cNvPr id="57" name="Picture 56">
            <a:extLst>
              <a:ext uri="{FF2B5EF4-FFF2-40B4-BE49-F238E27FC236}">
                <a16:creationId xmlns:a16="http://schemas.microsoft.com/office/drawing/2014/main" id="{8015E9AA-15BC-3013-1EED-F243FEACB0F5}"/>
              </a:ext>
            </a:extLst>
          </p:cNvPr>
          <p:cNvPicPr>
            <a:picLocks noChangeAspect="1"/>
          </p:cNvPicPr>
          <p:nvPr/>
        </p:nvPicPr>
        <p:blipFill>
          <a:blip r:embed="rId4"/>
          <a:stretch>
            <a:fillRect/>
          </a:stretch>
        </p:blipFill>
        <p:spPr>
          <a:xfrm>
            <a:off x="3584677" y="4024233"/>
            <a:ext cx="223471" cy="190500"/>
          </a:xfrm>
          <a:prstGeom prst="rect">
            <a:avLst/>
          </a:prstGeom>
        </p:spPr>
      </p:pic>
      <p:pic>
        <p:nvPicPr>
          <p:cNvPr id="59" name="Picture 58">
            <a:extLst>
              <a:ext uri="{FF2B5EF4-FFF2-40B4-BE49-F238E27FC236}">
                <a16:creationId xmlns:a16="http://schemas.microsoft.com/office/drawing/2014/main" id="{98946858-6B9F-D5AB-DFF8-EB7EC2BFCE13}"/>
              </a:ext>
            </a:extLst>
          </p:cNvPr>
          <p:cNvPicPr>
            <a:picLocks noChangeAspect="1"/>
          </p:cNvPicPr>
          <p:nvPr/>
        </p:nvPicPr>
        <p:blipFill>
          <a:blip r:embed="rId4"/>
          <a:stretch>
            <a:fillRect/>
          </a:stretch>
        </p:blipFill>
        <p:spPr>
          <a:xfrm>
            <a:off x="3584677" y="4162345"/>
            <a:ext cx="223471" cy="190500"/>
          </a:xfrm>
          <a:prstGeom prst="rect">
            <a:avLst/>
          </a:prstGeom>
        </p:spPr>
      </p:pic>
      <p:pic>
        <p:nvPicPr>
          <p:cNvPr id="61" name="Picture 60">
            <a:extLst>
              <a:ext uri="{FF2B5EF4-FFF2-40B4-BE49-F238E27FC236}">
                <a16:creationId xmlns:a16="http://schemas.microsoft.com/office/drawing/2014/main" id="{E60D192D-6C25-7821-F6D9-4FAE4C8456C0}"/>
              </a:ext>
            </a:extLst>
          </p:cNvPr>
          <p:cNvPicPr>
            <a:picLocks noChangeAspect="1"/>
          </p:cNvPicPr>
          <p:nvPr/>
        </p:nvPicPr>
        <p:blipFill>
          <a:blip r:embed="rId4"/>
          <a:stretch>
            <a:fillRect/>
          </a:stretch>
        </p:blipFill>
        <p:spPr>
          <a:xfrm>
            <a:off x="3584677" y="4309482"/>
            <a:ext cx="223471" cy="190500"/>
          </a:xfrm>
          <a:prstGeom prst="rect">
            <a:avLst/>
          </a:prstGeom>
        </p:spPr>
      </p:pic>
      <p:pic>
        <p:nvPicPr>
          <p:cNvPr id="63" name="Picture 62">
            <a:extLst>
              <a:ext uri="{FF2B5EF4-FFF2-40B4-BE49-F238E27FC236}">
                <a16:creationId xmlns:a16="http://schemas.microsoft.com/office/drawing/2014/main" id="{774A446B-4045-1F75-2C6F-AE0697A827ED}"/>
              </a:ext>
            </a:extLst>
          </p:cNvPr>
          <p:cNvPicPr>
            <a:picLocks noChangeAspect="1"/>
          </p:cNvPicPr>
          <p:nvPr/>
        </p:nvPicPr>
        <p:blipFill>
          <a:blip r:embed="rId4"/>
          <a:stretch>
            <a:fillRect/>
          </a:stretch>
        </p:blipFill>
        <p:spPr>
          <a:xfrm>
            <a:off x="3584677" y="4447594"/>
            <a:ext cx="223471" cy="190500"/>
          </a:xfrm>
          <a:prstGeom prst="rect">
            <a:avLst/>
          </a:prstGeom>
        </p:spPr>
      </p:pic>
      <p:pic>
        <p:nvPicPr>
          <p:cNvPr id="65" name="Picture 64">
            <a:extLst>
              <a:ext uri="{FF2B5EF4-FFF2-40B4-BE49-F238E27FC236}">
                <a16:creationId xmlns:a16="http://schemas.microsoft.com/office/drawing/2014/main" id="{C8B81E19-0CF3-A9B4-0823-908E39A97723}"/>
              </a:ext>
            </a:extLst>
          </p:cNvPr>
          <p:cNvPicPr>
            <a:picLocks noChangeAspect="1"/>
          </p:cNvPicPr>
          <p:nvPr/>
        </p:nvPicPr>
        <p:blipFill>
          <a:blip r:embed="rId4"/>
          <a:stretch>
            <a:fillRect/>
          </a:stretch>
        </p:blipFill>
        <p:spPr>
          <a:xfrm>
            <a:off x="3584677" y="4604245"/>
            <a:ext cx="223471" cy="190500"/>
          </a:xfrm>
          <a:prstGeom prst="rect">
            <a:avLst/>
          </a:prstGeom>
        </p:spPr>
      </p:pic>
      <p:pic>
        <p:nvPicPr>
          <p:cNvPr id="67" name="Picture 66">
            <a:extLst>
              <a:ext uri="{FF2B5EF4-FFF2-40B4-BE49-F238E27FC236}">
                <a16:creationId xmlns:a16="http://schemas.microsoft.com/office/drawing/2014/main" id="{E2C116C6-1183-A2BE-E6DC-C2735CC69A30}"/>
              </a:ext>
            </a:extLst>
          </p:cNvPr>
          <p:cNvPicPr>
            <a:picLocks noChangeAspect="1"/>
          </p:cNvPicPr>
          <p:nvPr/>
        </p:nvPicPr>
        <p:blipFill>
          <a:blip r:embed="rId4"/>
          <a:stretch>
            <a:fillRect/>
          </a:stretch>
        </p:blipFill>
        <p:spPr>
          <a:xfrm>
            <a:off x="3584677" y="4742357"/>
            <a:ext cx="223471" cy="190500"/>
          </a:xfrm>
          <a:prstGeom prst="rect">
            <a:avLst/>
          </a:prstGeom>
        </p:spPr>
      </p:pic>
      <p:pic>
        <p:nvPicPr>
          <p:cNvPr id="69" name="Picture 68">
            <a:extLst>
              <a:ext uri="{FF2B5EF4-FFF2-40B4-BE49-F238E27FC236}">
                <a16:creationId xmlns:a16="http://schemas.microsoft.com/office/drawing/2014/main" id="{9FCFD592-7587-B508-06A6-1E99FB7A2DCA}"/>
              </a:ext>
            </a:extLst>
          </p:cNvPr>
          <p:cNvPicPr>
            <a:picLocks noChangeAspect="1"/>
          </p:cNvPicPr>
          <p:nvPr/>
        </p:nvPicPr>
        <p:blipFill>
          <a:blip r:embed="rId4"/>
          <a:stretch>
            <a:fillRect/>
          </a:stretch>
        </p:blipFill>
        <p:spPr>
          <a:xfrm>
            <a:off x="3584677" y="4880469"/>
            <a:ext cx="223471" cy="190500"/>
          </a:xfrm>
          <a:prstGeom prst="rect">
            <a:avLst/>
          </a:prstGeom>
        </p:spPr>
      </p:pic>
      <p:pic>
        <p:nvPicPr>
          <p:cNvPr id="71" name="Picture 70">
            <a:extLst>
              <a:ext uri="{FF2B5EF4-FFF2-40B4-BE49-F238E27FC236}">
                <a16:creationId xmlns:a16="http://schemas.microsoft.com/office/drawing/2014/main" id="{7C760A66-2861-C056-9B26-8E26A3D6B312}"/>
              </a:ext>
            </a:extLst>
          </p:cNvPr>
          <p:cNvPicPr>
            <a:picLocks noChangeAspect="1"/>
          </p:cNvPicPr>
          <p:nvPr/>
        </p:nvPicPr>
        <p:blipFill>
          <a:blip r:embed="rId4"/>
          <a:stretch>
            <a:fillRect/>
          </a:stretch>
        </p:blipFill>
        <p:spPr>
          <a:xfrm>
            <a:off x="3584677" y="5027606"/>
            <a:ext cx="223471" cy="190500"/>
          </a:xfrm>
          <a:prstGeom prst="rect">
            <a:avLst/>
          </a:prstGeom>
        </p:spPr>
      </p:pic>
      <p:pic>
        <p:nvPicPr>
          <p:cNvPr id="73" name="Picture 72">
            <a:extLst>
              <a:ext uri="{FF2B5EF4-FFF2-40B4-BE49-F238E27FC236}">
                <a16:creationId xmlns:a16="http://schemas.microsoft.com/office/drawing/2014/main" id="{80F90E8C-42CC-D838-9E43-A7910DB1E774}"/>
              </a:ext>
            </a:extLst>
          </p:cNvPr>
          <p:cNvPicPr>
            <a:picLocks noChangeAspect="1"/>
          </p:cNvPicPr>
          <p:nvPr/>
        </p:nvPicPr>
        <p:blipFill>
          <a:blip r:embed="rId4"/>
          <a:stretch>
            <a:fillRect/>
          </a:stretch>
        </p:blipFill>
        <p:spPr>
          <a:xfrm>
            <a:off x="3584677" y="5165718"/>
            <a:ext cx="223471" cy="190500"/>
          </a:xfrm>
          <a:prstGeom prst="rect">
            <a:avLst/>
          </a:prstGeom>
        </p:spPr>
      </p:pic>
      <p:pic>
        <p:nvPicPr>
          <p:cNvPr id="75" name="Picture 74">
            <a:extLst>
              <a:ext uri="{FF2B5EF4-FFF2-40B4-BE49-F238E27FC236}">
                <a16:creationId xmlns:a16="http://schemas.microsoft.com/office/drawing/2014/main" id="{5DFEE8D4-EC82-3ED5-BD5E-9B438F539356}"/>
              </a:ext>
            </a:extLst>
          </p:cNvPr>
          <p:cNvPicPr>
            <a:picLocks noChangeAspect="1"/>
          </p:cNvPicPr>
          <p:nvPr/>
        </p:nvPicPr>
        <p:blipFill>
          <a:blip r:embed="rId4"/>
          <a:stretch>
            <a:fillRect/>
          </a:stretch>
        </p:blipFill>
        <p:spPr>
          <a:xfrm>
            <a:off x="3584677" y="5322369"/>
            <a:ext cx="223471" cy="190500"/>
          </a:xfrm>
          <a:prstGeom prst="rect">
            <a:avLst/>
          </a:prstGeom>
        </p:spPr>
      </p:pic>
      <p:pic>
        <p:nvPicPr>
          <p:cNvPr id="77" name="Picture 76">
            <a:extLst>
              <a:ext uri="{FF2B5EF4-FFF2-40B4-BE49-F238E27FC236}">
                <a16:creationId xmlns:a16="http://schemas.microsoft.com/office/drawing/2014/main" id="{FCFC4878-57FD-E892-B773-1693957FE005}"/>
              </a:ext>
            </a:extLst>
          </p:cNvPr>
          <p:cNvPicPr>
            <a:picLocks noChangeAspect="1"/>
          </p:cNvPicPr>
          <p:nvPr/>
        </p:nvPicPr>
        <p:blipFill>
          <a:blip r:embed="rId4"/>
          <a:stretch>
            <a:fillRect/>
          </a:stretch>
        </p:blipFill>
        <p:spPr>
          <a:xfrm>
            <a:off x="3584677" y="3726366"/>
            <a:ext cx="223471" cy="190500"/>
          </a:xfrm>
          <a:prstGeom prst="rect">
            <a:avLst/>
          </a:prstGeom>
        </p:spPr>
      </p:pic>
      <p:sp>
        <p:nvSpPr>
          <p:cNvPr id="81" name="Rectangle 80">
            <a:extLst>
              <a:ext uri="{FF2B5EF4-FFF2-40B4-BE49-F238E27FC236}">
                <a16:creationId xmlns:a16="http://schemas.microsoft.com/office/drawing/2014/main" id="{5EAF5692-7802-8154-0D1C-01A30542B25F}"/>
              </a:ext>
            </a:extLst>
          </p:cNvPr>
          <p:cNvSpPr/>
          <p:nvPr/>
        </p:nvSpPr>
        <p:spPr>
          <a:xfrm>
            <a:off x="1046930" y="3905842"/>
            <a:ext cx="1323975" cy="152586"/>
          </a:xfrm>
          <a:prstGeom prst="rect">
            <a:avLst/>
          </a:prstGeom>
          <a:no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noProof="0" dirty="0"/>
          </a:p>
        </p:txBody>
      </p:sp>
    </p:spTree>
    <p:extLst>
      <p:ext uri="{BB962C8B-B14F-4D97-AF65-F5344CB8AC3E}">
        <p14:creationId xmlns:p14="http://schemas.microsoft.com/office/powerpoint/2010/main" val="2672795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BBC92-3AF1-2C0D-DCF8-F244F739668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5E19DFA-9015-E8CF-1EF3-7D1C1C67AC59}"/>
              </a:ext>
            </a:extLst>
          </p:cNvPr>
          <p:cNvSpPr txBox="1"/>
          <p:nvPr/>
        </p:nvSpPr>
        <p:spPr>
          <a:xfrm>
            <a:off x="1143000" y="1386078"/>
            <a:ext cx="3775329" cy="523220"/>
          </a:xfrm>
          <a:prstGeom prst="rect">
            <a:avLst/>
          </a:prstGeom>
          <a:noFill/>
        </p:spPr>
        <p:txBody>
          <a:bodyPr wrap="none" rtlCol="0">
            <a:spAutoFit/>
          </a:bodyPr>
          <a:lstStyle/>
          <a:p>
            <a:r>
              <a:rPr lang="lv-LV" sz="2800" b="1" noProof="0" dirty="0">
                <a:solidFill>
                  <a:srgbClr val="4A66AC"/>
                </a:solidFill>
                <a:latin typeface="Cambria" panose="02040503050406030204" pitchFamily="18" charset="0"/>
                <a:ea typeface="Cambria" panose="02040503050406030204" pitchFamily="18" charset="0"/>
              </a:rPr>
              <a:t>Katra balss ir svarīga!</a:t>
            </a:r>
          </a:p>
        </p:txBody>
      </p:sp>
      <p:sp>
        <p:nvSpPr>
          <p:cNvPr id="8" name="TextBox 7">
            <a:extLst>
              <a:ext uri="{FF2B5EF4-FFF2-40B4-BE49-F238E27FC236}">
                <a16:creationId xmlns:a16="http://schemas.microsoft.com/office/drawing/2014/main" id="{A2748690-4C57-177F-A785-E5ED7AF67E8B}"/>
              </a:ext>
            </a:extLst>
          </p:cNvPr>
          <p:cNvSpPr txBox="1"/>
          <p:nvPr/>
        </p:nvSpPr>
        <p:spPr>
          <a:xfrm>
            <a:off x="1143000" y="2233732"/>
            <a:ext cx="7696200" cy="1754326"/>
          </a:xfrm>
          <a:prstGeom prst="rect">
            <a:avLst/>
          </a:prstGeom>
          <a:noFill/>
        </p:spPr>
        <p:txBody>
          <a:bodyPr wrap="square" rtlCol="0">
            <a:spAutoFit/>
          </a:bodyPr>
          <a:lstStyle/>
          <a:p>
            <a:r>
              <a:rPr lang="lv-LV" noProof="0" dirty="0">
                <a:solidFill>
                  <a:srgbClr val="4A66AC"/>
                </a:solidFill>
                <a:latin typeface="Cambria" panose="02040503050406030204" pitchFamily="18" charset="0"/>
                <a:ea typeface="Cambria" panose="02040503050406030204" pitchFamily="18" charset="0"/>
              </a:rPr>
              <a:t>Ir tie ārzemēs, kuri gribētu balsot savā dzimtas vai senču apgabalā, bet tas izšķaidītu ārzemju balsis. Rīgas apgabalā ārzemju balsis ir reizēm pa dažām vietām mainījušas rezultātu par labu rietumu orientētām partijām.</a:t>
            </a:r>
          </a:p>
          <a:p>
            <a:endParaRPr lang="lv-LV" noProof="0" dirty="0">
              <a:solidFill>
                <a:srgbClr val="4A66AC"/>
              </a:solidFill>
              <a:latin typeface="Cambria" panose="02040503050406030204" pitchFamily="18" charset="0"/>
              <a:ea typeface="Cambria" panose="02040503050406030204" pitchFamily="18" charset="0"/>
            </a:endParaRPr>
          </a:p>
          <a:p>
            <a:r>
              <a:rPr lang="lv-LV" noProof="0" dirty="0">
                <a:solidFill>
                  <a:srgbClr val="4A66AC"/>
                </a:solidFill>
                <a:latin typeface="Cambria" panose="02040503050406030204" pitchFamily="18" charset="0"/>
                <a:ea typeface="Cambria" panose="02040503050406030204" pitchFamily="18" charset="0"/>
              </a:rPr>
              <a:t>Arī mazs par/pret skaitlis var ietekmēt tieši, kuri kandidāti tiek ievēlēti Saeimā.</a:t>
            </a:r>
          </a:p>
        </p:txBody>
      </p:sp>
    </p:spTree>
    <p:extLst>
      <p:ext uri="{BB962C8B-B14F-4D97-AF65-F5344CB8AC3E}">
        <p14:creationId xmlns:p14="http://schemas.microsoft.com/office/powerpoint/2010/main" val="40415173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1C7B967-E8EF-22A5-6355-A3BDB4EDB6C5}"/>
              </a:ext>
            </a:extLst>
          </p:cNvPr>
          <p:cNvSpPr txBox="1"/>
          <p:nvPr/>
        </p:nvSpPr>
        <p:spPr>
          <a:xfrm>
            <a:off x="896874" y="538445"/>
            <a:ext cx="7570851" cy="523220"/>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Balsošanas process #4 – Nodot balsi</a:t>
            </a:r>
          </a:p>
        </p:txBody>
      </p:sp>
      <p:sp>
        <p:nvSpPr>
          <p:cNvPr id="7" name="TextBox 6">
            <a:extLst>
              <a:ext uri="{FF2B5EF4-FFF2-40B4-BE49-F238E27FC236}">
                <a16:creationId xmlns:a16="http://schemas.microsoft.com/office/drawing/2014/main" id="{3DAF8EAE-95EE-5A6D-9B67-A5D8F75DB148}"/>
              </a:ext>
            </a:extLst>
          </p:cNvPr>
          <p:cNvSpPr txBox="1"/>
          <p:nvPr/>
        </p:nvSpPr>
        <p:spPr>
          <a:xfrm>
            <a:off x="4682299" y="1409700"/>
            <a:ext cx="3309176" cy="923330"/>
          </a:xfrm>
          <a:prstGeom prst="rect">
            <a:avLst/>
          </a:prstGeom>
          <a:noFill/>
        </p:spPr>
        <p:txBody>
          <a:bodyPr wrap="square" rtlCol="0">
            <a:spAutoFit/>
          </a:bodyPr>
          <a:lstStyle/>
          <a:p>
            <a:r>
              <a:rPr lang="lv-LV" noProof="0" dirty="0">
                <a:solidFill>
                  <a:srgbClr val="4A66AC"/>
                </a:solidFill>
                <a:latin typeface="Cambria" panose="02040503050406030204" pitchFamily="18" charset="0"/>
                <a:ea typeface="Cambria" panose="02040503050406030204" pitchFamily="18" charset="0"/>
              </a:rPr>
              <a:t>Ielikt tikai vienas izvēlētās partijas balss zīmi aploksnē un tad vēlēšanu urnā.</a:t>
            </a:r>
          </a:p>
        </p:txBody>
      </p:sp>
      <p:pic>
        <p:nvPicPr>
          <p:cNvPr id="9" name="Picture 8">
            <a:extLst>
              <a:ext uri="{FF2B5EF4-FFF2-40B4-BE49-F238E27FC236}">
                <a16:creationId xmlns:a16="http://schemas.microsoft.com/office/drawing/2014/main" id="{EA339418-E4A8-C365-13FB-572241D64BFF}"/>
              </a:ext>
            </a:extLst>
          </p:cNvPr>
          <p:cNvPicPr>
            <a:picLocks noChangeAspect="1"/>
          </p:cNvPicPr>
          <p:nvPr/>
        </p:nvPicPr>
        <p:blipFill>
          <a:blip r:embed="rId2"/>
          <a:stretch>
            <a:fillRect/>
          </a:stretch>
        </p:blipFill>
        <p:spPr>
          <a:xfrm>
            <a:off x="1042694" y="1409700"/>
            <a:ext cx="2999805" cy="4734387"/>
          </a:xfrm>
          <a:prstGeom prst="rect">
            <a:avLst/>
          </a:prstGeom>
          <a:ln w="19050">
            <a:solidFill>
              <a:schemeClr val="accent1">
                <a:shade val="15000"/>
              </a:schemeClr>
            </a:solidFill>
          </a:ln>
        </p:spPr>
      </p:pic>
    </p:spTree>
    <p:extLst>
      <p:ext uri="{BB962C8B-B14F-4D97-AF65-F5344CB8AC3E}">
        <p14:creationId xmlns:p14="http://schemas.microsoft.com/office/powerpoint/2010/main" val="2894735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B4FE7-A405-302A-B159-D737581C11A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150315C-B494-1142-EB83-4AE787DFAA4E}"/>
              </a:ext>
            </a:extLst>
          </p:cNvPr>
          <p:cNvSpPr txBox="1"/>
          <p:nvPr/>
        </p:nvSpPr>
        <p:spPr>
          <a:xfrm>
            <a:off x="801624" y="1355812"/>
            <a:ext cx="7570851" cy="954107"/>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No Latvijas</a:t>
            </a:r>
          </a:p>
          <a:p>
            <a:r>
              <a:rPr lang="lv-LV" sz="2800" b="1" noProof="0" dirty="0">
                <a:solidFill>
                  <a:srgbClr val="4A66AC"/>
                </a:solidFill>
                <a:latin typeface="Cambria" panose="02040503050406030204" pitchFamily="18" charset="0"/>
                <a:ea typeface="Cambria" panose="02040503050406030204" pitchFamily="18" charset="0"/>
              </a:rPr>
              <a:t>Centrālās vēlēšanu komisijas</a:t>
            </a:r>
          </a:p>
        </p:txBody>
      </p:sp>
      <p:pic>
        <p:nvPicPr>
          <p:cNvPr id="4" name="Picture 3">
            <a:extLst>
              <a:ext uri="{FF2B5EF4-FFF2-40B4-BE49-F238E27FC236}">
                <a16:creationId xmlns:a16="http://schemas.microsoft.com/office/drawing/2014/main" id="{8C3102D3-985F-3049-E08E-C10EAEA64414}"/>
              </a:ext>
            </a:extLst>
          </p:cNvPr>
          <p:cNvPicPr>
            <a:picLocks noChangeAspect="1"/>
          </p:cNvPicPr>
          <p:nvPr/>
        </p:nvPicPr>
        <p:blipFill>
          <a:blip r:embed="rId2"/>
          <a:stretch>
            <a:fillRect/>
          </a:stretch>
        </p:blipFill>
        <p:spPr>
          <a:xfrm>
            <a:off x="6736051" y="641437"/>
            <a:ext cx="3909502" cy="5575126"/>
          </a:xfrm>
          <a:prstGeom prst="rect">
            <a:avLst/>
          </a:prstGeom>
          <a:ln w="19050">
            <a:solidFill>
              <a:schemeClr val="accent1">
                <a:shade val="15000"/>
              </a:schemeClr>
            </a:solidFill>
          </a:ln>
        </p:spPr>
      </p:pic>
    </p:spTree>
    <p:extLst>
      <p:ext uri="{BB962C8B-B14F-4D97-AF65-F5344CB8AC3E}">
        <p14:creationId xmlns:p14="http://schemas.microsoft.com/office/powerpoint/2010/main" val="30769733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0FA55BE-D649-3757-29B3-83188DBB9909}"/>
              </a:ext>
            </a:extLst>
          </p:cNvPr>
          <p:cNvSpPr txBox="1"/>
          <p:nvPr/>
        </p:nvSpPr>
        <p:spPr>
          <a:xfrm>
            <a:off x="1078941" y="413680"/>
            <a:ext cx="8447151" cy="954107"/>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Ir svarīgi iepazīties ar partiju programmām un daudz kas tiek solīts bet …</a:t>
            </a:r>
          </a:p>
        </p:txBody>
      </p:sp>
      <p:sp>
        <p:nvSpPr>
          <p:cNvPr id="9" name="TextBox 8">
            <a:extLst>
              <a:ext uri="{FF2B5EF4-FFF2-40B4-BE49-F238E27FC236}">
                <a16:creationId xmlns:a16="http://schemas.microsoft.com/office/drawing/2014/main" id="{8D898875-4A28-9120-50D5-F487021D93CE}"/>
              </a:ext>
            </a:extLst>
          </p:cNvPr>
          <p:cNvSpPr txBox="1"/>
          <p:nvPr/>
        </p:nvSpPr>
        <p:spPr>
          <a:xfrm>
            <a:off x="1078941" y="5583003"/>
            <a:ext cx="7890011" cy="523220"/>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 kā atšķirt būtiskāko, lai izšķirtos kā balsot?</a:t>
            </a:r>
          </a:p>
        </p:txBody>
      </p:sp>
      <p:pic>
        <p:nvPicPr>
          <p:cNvPr id="13" name="Picture 12">
            <a:extLst>
              <a:ext uri="{FF2B5EF4-FFF2-40B4-BE49-F238E27FC236}">
                <a16:creationId xmlns:a16="http://schemas.microsoft.com/office/drawing/2014/main" id="{9AD54091-A3B6-3F7D-F5BF-E9065C747B13}"/>
              </a:ext>
            </a:extLst>
          </p:cNvPr>
          <p:cNvPicPr>
            <a:picLocks noChangeAspect="1"/>
          </p:cNvPicPr>
          <p:nvPr/>
        </p:nvPicPr>
        <p:blipFill>
          <a:blip r:embed="rId2"/>
          <a:stretch>
            <a:fillRect/>
          </a:stretch>
        </p:blipFill>
        <p:spPr>
          <a:xfrm>
            <a:off x="1457325" y="1635982"/>
            <a:ext cx="6887810" cy="3586035"/>
          </a:xfrm>
          <a:prstGeom prst="rect">
            <a:avLst/>
          </a:prstGeom>
        </p:spPr>
      </p:pic>
    </p:spTree>
    <p:extLst>
      <p:ext uri="{BB962C8B-B14F-4D97-AF65-F5344CB8AC3E}">
        <p14:creationId xmlns:p14="http://schemas.microsoft.com/office/powerpoint/2010/main" val="17079056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7B0EA-1E4E-28C4-7F6D-286240D34B0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E376E66-DECC-16FC-C651-E4ABE60D3B3E}"/>
              </a:ext>
            </a:extLst>
          </p:cNvPr>
          <p:cNvSpPr txBox="1"/>
          <p:nvPr/>
        </p:nvSpPr>
        <p:spPr>
          <a:xfrm>
            <a:off x="491989" y="723653"/>
            <a:ext cx="8447151" cy="523220"/>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Apskatiet piemēram PolitPro</a:t>
            </a:r>
          </a:p>
        </p:txBody>
      </p:sp>
      <p:pic>
        <p:nvPicPr>
          <p:cNvPr id="6" name="Picture 5">
            <a:extLst>
              <a:ext uri="{FF2B5EF4-FFF2-40B4-BE49-F238E27FC236}">
                <a16:creationId xmlns:a16="http://schemas.microsoft.com/office/drawing/2014/main" id="{29A5E62A-B2CD-405D-69DE-F09C3B976512}"/>
              </a:ext>
            </a:extLst>
          </p:cNvPr>
          <p:cNvPicPr>
            <a:picLocks noChangeAspect="1"/>
          </p:cNvPicPr>
          <p:nvPr/>
        </p:nvPicPr>
        <p:blipFill>
          <a:blip r:embed="rId2"/>
          <a:stretch>
            <a:fillRect/>
          </a:stretch>
        </p:blipFill>
        <p:spPr>
          <a:xfrm>
            <a:off x="596764" y="1786614"/>
            <a:ext cx="4220164" cy="3410426"/>
          </a:xfrm>
          <a:prstGeom prst="rect">
            <a:avLst/>
          </a:prstGeom>
          <a:ln w="15875">
            <a:solidFill>
              <a:schemeClr val="accent1"/>
            </a:solidFill>
          </a:ln>
        </p:spPr>
      </p:pic>
      <p:sp>
        <p:nvSpPr>
          <p:cNvPr id="7" name="TextBox 6">
            <a:extLst>
              <a:ext uri="{FF2B5EF4-FFF2-40B4-BE49-F238E27FC236}">
                <a16:creationId xmlns:a16="http://schemas.microsoft.com/office/drawing/2014/main" id="{D69EB90B-97C8-AEBB-D092-9B6243E174EB}"/>
              </a:ext>
            </a:extLst>
          </p:cNvPr>
          <p:cNvSpPr txBox="1"/>
          <p:nvPr/>
        </p:nvSpPr>
        <p:spPr>
          <a:xfrm>
            <a:off x="830421" y="4396702"/>
            <a:ext cx="1125244" cy="307777"/>
          </a:xfrm>
          <a:prstGeom prst="rect">
            <a:avLst/>
          </a:prstGeom>
          <a:noFill/>
        </p:spPr>
        <p:txBody>
          <a:bodyPr wrap="none" rtlCol="0">
            <a:spAutoFit/>
          </a:bodyPr>
          <a:lstStyle/>
          <a:p>
            <a:r>
              <a:rPr lang="lv-LV" sz="1400" b="1" noProof="0" dirty="0">
                <a:latin typeface="Cambria" panose="02040503050406030204" pitchFamily="18" charset="0"/>
                <a:ea typeface="Cambria" panose="02040503050406030204" pitchFamily="18" charset="0"/>
              </a:rPr>
              <a:t>Progresīvie</a:t>
            </a:r>
          </a:p>
        </p:txBody>
      </p:sp>
      <p:sp>
        <p:nvSpPr>
          <p:cNvPr id="9" name="TextBox 8">
            <a:extLst>
              <a:ext uri="{FF2B5EF4-FFF2-40B4-BE49-F238E27FC236}">
                <a16:creationId xmlns:a16="http://schemas.microsoft.com/office/drawing/2014/main" id="{17F9DC3B-D3C6-0B02-B9C2-A795041EEDD0}"/>
              </a:ext>
            </a:extLst>
          </p:cNvPr>
          <p:cNvSpPr txBox="1"/>
          <p:nvPr/>
        </p:nvSpPr>
        <p:spPr>
          <a:xfrm>
            <a:off x="2802693" y="2255346"/>
            <a:ext cx="1759071" cy="307777"/>
          </a:xfrm>
          <a:prstGeom prst="rect">
            <a:avLst/>
          </a:prstGeom>
          <a:noFill/>
        </p:spPr>
        <p:txBody>
          <a:bodyPr wrap="none" rtlCol="0">
            <a:spAutoFit/>
          </a:bodyPr>
          <a:lstStyle/>
          <a:p>
            <a:r>
              <a:rPr lang="lv-LV" sz="1400" b="1" noProof="0" dirty="0">
                <a:latin typeface="Cambria" panose="02040503050406030204" pitchFamily="18" charset="0"/>
                <a:ea typeface="Cambria" panose="02040503050406030204" pitchFamily="18" charset="0"/>
              </a:rPr>
              <a:t>Latvija Pirmā Vietā</a:t>
            </a:r>
          </a:p>
        </p:txBody>
      </p:sp>
      <p:sp>
        <p:nvSpPr>
          <p:cNvPr id="11" name="TextBox 10">
            <a:extLst>
              <a:ext uri="{FF2B5EF4-FFF2-40B4-BE49-F238E27FC236}">
                <a16:creationId xmlns:a16="http://schemas.microsoft.com/office/drawing/2014/main" id="{9B0C1CF4-7F26-8B6E-8CF7-AD9FA8814BCD}"/>
              </a:ext>
            </a:extLst>
          </p:cNvPr>
          <p:cNvSpPr txBox="1"/>
          <p:nvPr/>
        </p:nvSpPr>
        <p:spPr>
          <a:xfrm>
            <a:off x="2512809" y="3461882"/>
            <a:ext cx="1492973" cy="307777"/>
          </a:xfrm>
          <a:prstGeom prst="rect">
            <a:avLst/>
          </a:prstGeom>
          <a:noFill/>
        </p:spPr>
        <p:txBody>
          <a:bodyPr wrap="none" rtlCol="0">
            <a:spAutoFit/>
          </a:bodyPr>
          <a:lstStyle/>
          <a:p>
            <a:r>
              <a:rPr lang="lv-LV" sz="1400" b="1" noProof="0" dirty="0">
                <a:latin typeface="Cambria" panose="02040503050406030204" pitchFamily="18" charset="0"/>
                <a:ea typeface="Cambria" panose="02040503050406030204" pitchFamily="18" charset="0"/>
              </a:rPr>
              <a:t>Jaunā Vienotība</a:t>
            </a:r>
          </a:p>
        </p:txBody>
      </p:sp>
      <p:sp>
        <p:nvSpPr>
          <p:cNvPr id="13" name="TextBox 12">
            <a:extLst>
              <a:ext uri="{FF2B5EF4-FFF2-40B4-BE49-F238E27FC236}">
                <a16:creationId xmlns:a16="http://schemas.microsoft.com/office/drawing/2014/main" id="{28A7D3D9-8921-C81F-B5B6-F8C2F63CFF49}"/>
              </a:ext>
            </a:extLst>
          </p:cNvPr>
          <p:cNvSpPr txBox="1"/>
          <p:nvPr/>
        </p:nvSpPr>
        <p:spPr>
          <a:xfrm>
            <a:off x="3497421" y="2470360"/>
            <a:ext cx="1358064" cy="307777"/>
          </a:xfrm>
          <a:prstGeom prst="rect">
            <a:avLst/>
          </a:prstGeom>
          <a:noFill/>
        </p:spPr>
        <p:txBody>
          <a:bodyPr wrap="none" rtlCol="0">
            <a:spAutoFit/>
          </a:bodyPr>
          <a:lstStyle/>
          <a:p>
            <a:r>
              <a:rPr lang="lv-LV" sz="1400" b="1" noProof="0" dirty="0">
                <a:latin typeface="Cambria" panose="02040503050406030204" pitchFamily="18" charset="0"/>
                <a:ea typeface="Cambria" panose="02040503050406030204" pitchFamily="18" charset="0"/>
              </a:rPr>
              <a:t>Suverēnā Vara</a:t>
            </a:r>
          </a:p>
        </p:txBody>
      </p:sp>
      <p:sp>
        <p:nvSpPr>
          <p:cNvPr id="19" name="TextBox 18">
            <a:extLst>
              <a:ext uri="{FF2B5EF4-FFF2-40B4-BE49-F238E27FC236}">
                <a16:creationId xmlns:a16="http://schemas.microsoft.com/office/drawing/2014/main" id="{A37F909B-01D5-B985-EDB8-8D5936EF7C74}"/>
              </a:ext>
            </a:extLst>
          </p:cNvPr>
          <p:cNvSpPr txBox="1"/>
          <p:nvPr/>
        </p:nvSpPr>
        <p:spPr>
          <a:xfrm>
            <a:off x="2480120" y="2034501"/>
            <a:ext cx="1875898" cy="307777"/>
          </a:xfrm>
          <a:prstGeom prst="rect">
            <a:avLst/>
          </a:prstGeom>
          <a:noFill/>
        </p:spPr>
        <p:txBody>
          <a:bodyPr wrap="none" rtlCol="0">
            <a:spAutoFit/>
          </a:bodyPr>
          <a:lstStyle/>
          <a:p>
            <a:r>
              <a:rPr lang="lv-LV" sz="1400" b="1" noProof="0" dirty="0">
                <a:latin typeface="Cambria" panose="02040503050406030204" pitchFamily="18" charset="0"/>
                <a:ea typeface="Cambria" panose="02040503050406030204" pitchFamily="18" charset="0"/>
              </a:rPr>
              <a:t>Nacionālā Apvienība</a:t>
            </a:r>
          </a:p>
        </p:txBody>
      </p:sp>
      <p:sp>
        <p:nvSpPr>
          <p:cNvPr id="21" name="TextBox 20">
            <a:extLst>
              <a:ext uri="{FF2B5EF4-FFF2-40B4-BE49-F238E27FC236}">
                <a16:creationId xmlns:a16="http://schemas.microsoft.com/office/drawing/2014/main" id="{1311EBFC-922E-0BCD-15F5-C83B8F3BAF4E}"/>
              </a:ext>
            </a:extLst>
          </p:cNvPr>
          <p:cNvSpPr txBox="1"/>
          <p:nvPr/>
        </p:nvSpPr>
        <p:spPr>
          <a:xfrm>
            <a:off x="2324677" y="2696623"/>
            <a:ext cx="391069" cy="307777"/>
          </a:xfrm>
          <a:prstGeom prst="rect">
            <a:avLst/>
          </a:prstGeom>
          <a:noFill/>
        </p:spPr>
        <p:txBody>
          <a:bodyPr wrap="none" rtlCol="0">
            <a:spAutoFit/>
          </a:bodyPr>
          <a:lstStyle/>
          <a:p>
            <a:r>
              <a:rPr lang="lv-LV" sz="1400" b="1" noProof="0" dirty="0">
                <a:latin typeface="Cambria" panose="02040503050406030204" pitchFamily="18" charset="0"/>
                <a:ea typeface="Cambria" panose="02040503050406030204" pitchFamily="18" charset="0"/>
              </a:rPr>
              <a:t>AS</a:t>
            </a:r>
          </a:p>
        </p:txBody>
      </p:sp>
      <p:pic>
        <p:nvPicPr>
          <p:cNvPr id="23" name="Picture 22">
            <a:extLst>
              <a:ext uri="{FF2B5EF4-FFF2-40B4-BE49-F238E27FC236}">
                <a16:creationId xmlns:a16="http://schemas.microsoft.com/office/drawing/2014/main" id="{D17F6109-6586-4AA8-23D2-C406A8F35824}"/>
              </a:ext>
            </a:extLst>
          </p:cNvPr>
          <p:cNvPicPr>
            <a:picLocks noChangeAspect="1"/>
          </p:cNvPicPr>
          <p:nvPr/>
        </p:nvPicPr>
        <p:blipFill>
          <a:blip r:embed="rId3"/>
          <a:stretch>
            <a:fillRect/>
          </a:stretch>
        </p:blipFill>
        <p:spPr>
          <a:xfrm>
            <a:off x="5378050" y="1786614"/>
            <a:ext cx="4722598" cy="2663681"/>
          </a:xfrm>
          <a:prstGeom prst="rect">
            <a:avLst/>
          </a:prstGeom>
          <a:ln w="19050">
            <a:solidFill>
              <a:schemeClr val="accent1"/>
            </a:solidFill>
          </a:ln>
        </p:spPr>
      </p:pic>
      <p:sp>
        <p:nvSpPr>
          <p:cNvPr id="4" name="TextBox 3">
            <a:extLst>
              <a:ext uri="{FF2B5EF4-FFF2-40B4-BE49-F238E27FC236}">
                <a16:creationId xmlns:a16="http://schemas.microsoft.com/office/drawing/2014/main" id="{565471F2-5DAC-A4CD-FA80-8D08B8F30EFE}"/>
              </a:ext>
            </a:extLst>
          </p:cNvPr>
          <p:cNvSpPr txBox="1"/>
          <p:nvPr/>
        </p:nvSpPr>
        <p:spPr>
          <a:xfrm rot="16200000">
            <a:off x="592754" y="3418965"/>
            <a:ext cx="673326" cy="307777"/>
          </a:xfrm>
          <a:prstGeom prst="rect">
            <a:avLst/>
          </a:prstGeom>
          <a:solidFill>
            <a:schemeClr val="bg1"/>
          </a:solidFill>
        </p:spPr>
        <p:txBody>
          <a:bodyPr wrap="none" rtlCol="0">
            <a:spAutoFit/>
          </a:bodyPr>
          <a:lstStyle/>
          <a:p>
            <a:r>
              <a:rPr lang="lv-LV" sz="1400" b="1" noProof="0" dirty="0">
                <a:solidFill>
                  <a:srgbClr val="0000FF"/>
                </a:solidFill>
                <a:latin typeface="Cambria" panose="02040503050406030204" pitchFamily="18" charset="0"/>
                <a:ea typeface="Cambria" panose="02040503050406030204" pitchFamily="18" charset="0"/>
              </a:rPr>
              <a:t>Social</a:t>
            </a:r>
          </a:p>
        </p:txBody>
      </p:sp>
      <p:sp>
        <p:nvSpPr>
          <p:cNvPr id="8" name="TextBox 7">
            <a:extLst>
              <a:ext uri="{FF2B5EF4-FFF2-40B4-BE49-F238E27FC236}">
                <a16:creationId xmlns:a16="http://schemas.microsoft.com/office/drawing/2014/main" id="{6376CF8E-649A-44E3-910D-70D86909CE67}"/>
              </a:ext>
            </a:extLst>
          </p:cNvPr>
          <p:cNvSpPr txBox="1"/>
          <p:nvPr/>
        </p:nvSpPr>
        <p:spPr>
          <a:xfrm rot="16200000">
            <a:off x="3638360" y="3392650"/>
            <a:ext cx="1552028" cy="307777"/>
          </a:xfrm>
          <a:prstGeom prst="rect">
            <a:avLst/>
          </a:prstGeom>
          <a:solidFill>
            <a:schemeClr val="bg1"/>
          </a:solidFill>
        </p:spPr>
        <p:txBody>
          <a:bodyPr wrap="none" rtlCol="0">
            <a:spAutoFit/>
          </a:bodyPr>
          <a:lstStyle/>
          <a:p>
            <a:r>
              <a:rPr lang="lv-LV" sz="1400" b="1" noProof="0" dirty="0">
                <a:solidFill>
                  <a:srgbClr val="0000FF"/>
                </a:solidFill>
                <a:latin typeface="Cambria" panose="02040503050406030204" pitchFamily="18" charset="0"/>
                <a:ea typeface="Cambria" panose="02040503050406030204" pitchFamily="18" charset="0"/>
              </a:rPr>
              <a:t>Market Oriented</a:t>
            </a:r>
          </a:p>
        </p:txBody>
      </p:sp>
      <p:sp>
        <p:nvSpPr>
          <p:cNvPr id="12" name="TextBox 11">
            <a:extLst>
              <a:ext uri="{FF2B5EF4-FFF2-40B4-BE49-F238E27FC236}">
                <a16:creationId xmlns:a16="http://schemas.microsoft.com/office/drawing/2014/main" id="{06A1DFCC-F680-0BC0-2ED1-D1C07602091F}"/>
              </a:ext>
            </a:extLst>
          </p:cNvPr>
          <p:cNvSpPr txBox="1"/>
          <p:nvPr/>
        </p:nvSpPr>
        <p:spPr>
          <a:xfrm>
            <a:off x="2249288" y="4839075"/>
            <a:ext cx="1145826" cy="307777"/>
          </a:xfrm>
          <a:prstGeom prst="rect">
            <a:avLst/>
          </a:prstGeom>
          <a:solidFill>
            <a:schemeClr val="bg1"/>
          </a:solidFill>
        </p:spPr>
        <p:txBody>
          <a:bodyPr wrap="none" rtlCol="0">
            <a:spAutoFit/>
          </a:bodyPr>
          <a:lstStyle/>
          <a:p>
            <a:r>
              <a:rPr lang="lv-LV" sz="1400" b="1" noProof="0" dirty="0">
                <a:solidFill>
                  <a:srgbClr val="0000FF"/>
                </a:solidFill>
                <a:latin typeface="Cambria" panose="02040503050406030204" pitchFamily="18" charset="0"/>
                <a:ea typeface="Cambria" panose="02040503050406030204" pitchFamily="18" charset="0"/>
              </a:rPr>
              <a:t>Progressive</a:t>
            </a:r>
          </a:p>
        </p:txBody>
      </p:sp>
      <p:sp>
        <p:nvSpPr>
          <p:cNvPr id="16" name="TextBox 15">
            <a:extLst>
              <a:ext uri="{FF2B5EF4-FFF2-40B4-BE49-F238E27FC236}">
                <a16:creationId xmlns:a16="http://schemas.microsoft.com/office/drawing/2014/main" id="{DAA59139-DE90-6B15-69F4-41F8496C0004}"/>
              </a:ext>
            </a:extLst>
          </p:cNvPr>
          <p:cNvSpPr txBox="1"/>
          <p:nvPr/>
        </p:nvSpPr>
        <p:spPr>
          <a:xfrm>
            <a:off x="2249288" y="1816752"/>
            <a:ext cx="1245406" cy="307777"/>
          </a:xfrm>
          <a:prstGeom prst="rect">
            <a:avLst/>
          </a:prstGeom>
          <a:solidFill>
            <a:schemeClr val="bg1"/>
          </a:solidFill>
        </p:spPr>
        <p:txBody>
          <a:bodyPr wrap="none" rtlCol="0">
            <a:spAutoFit/>
          </a:bodyPr>
          <a:lstStyle/>
          <a:p>
            <a:r>
              <a:rPr lang="lv-LV" sz="1400" b="1" noProof="0" dirty="0">
                <a:solidFill>
                  <a:srgbClr val="0000FF"/>
                </a:solidFill>
                <a:latin typeface="Cambria" panose="02040503050406030204" pitchFamily="18" charset="0"/>
                <a:ea typeface="Cambria" panose="02040503050406030204" pitchFamily="18" charset="0"/>
              </a:rPr>
              <a:t>Conservative</a:t>
            </a:r>
          </a:p>
        </p:txBody>
      </p:sp>
      <p:pic>
        <p:nvPicPr>
          <p:cNvPr id="5" name="Picture 4">
            <a:extLst>
              <a:ext uri="{FF2B5EF4-FFF2-40B4-BE49-F238E27FC236}">
                <a16:creationId xmlns:a16="http://schemas.microsoft.com/office/drawing/2014/main" id="{8BE6A2E1-13AC-FE46-952D-052672F4D217}"/>
              </a:ext>
            </a:extLst>
          </p:cNvPr>
          <p:cNvPicPr>
            <a:picLocks noChangeAspect="1"/>
          </p:cNvPicPr>
          <p:nvPr/>
        </p:nvPicPr>
        <p:blipFill>
          <a:blip r:embed="rId4"/>
          <a:stretch>
            <a:fillRect/>
          </a:stretch>
        </p:blipFill>
        <p:spPr>
          <a:xfrm>
            <a:off x="7147912" y="2770524"/>
            <a:ext cx="4376461" cy="3282346"/>
          </a:xfrm>
          <a:prstGeom prst="rect">
            <a:avLst/>
          </a:prstGeom>
          <a:ln w="19050">
            <a:solidFill>
              <a:schemeClr val="accent1"/>
            </a:solidFill>
          </a:ln>
        </p:spPr>
      </p:pic>
      <p:sp>
        <p:nvSpPr>
          <p:cNvPr id="2" name="TextBox 1">
            <a:extLst>
              <a:ext uri="{FF2B5EF4-FFF2-40B4-BE49-F238E27FC236}">
                <a16:creationId xmlns:a16="http://schemas.microsoft.com/office/drawing/2014/main" id="{6A041CFB-2550-F3B3-2F1A-A5684ACDA947}"/>
              </a:ext>
            </a:extLst>
          </p:cNvPr>
          <p:cNvSpPr txBox="1"/>
          <p:nvPr/>
        </p:nvSpPr>
        <p:spPr>
          <a:xfrm>
            <a:off x="658555" y="5342891"/>
            <a:ext cx="4220164" cy="646331"/>
          </a:xfrm>
          <a:prstGeom prst="rect">
            <a:avLst/>
          </a:prstGeom>
          <a:noFill/>
        </p:spPr>
        <p:txBody>
          <a:bodyPr wrap="square" rtlCol="0">
            <a:spAutoFit/>
          </a:bodyPr>
          <a:lstStyle/>
          <a:p>
            <a:r>
              <a:rPr lang="lv-LV" sz="1200" b="1" i="1" noProof="0" dirty="0">
                <a:solidFill>
                  <a:srgbClr val="4A66AC"/>
                </a:solidFill>
                <a:latin typeface="Cambria" panose="02040503050406030204" pitchFamily="18" charset="0"/>
                <a:ea typeface="Cambria" panose="02040503050406030204" pitchFamily="18" charset="0"/>
              </a:rPr>
              <a:t>PolitPro (www.politpro.eu) </a:t>
            </a:r>
            <a:r>
              <a:rPr lang="lv-LV" sz="1200" i="1" noProof="0" dirty="0">
                <a:solidFill>
                  <a:srgbClr val="4A66AC"/>
                </a:solidFill>
                <a:latin typeface="Cambria" panose="02040503050406030204" pitchFamily="18" charset="0"/>
                <a:ea typeface="Cambria" panose="02040503050406030204" pitchFamily="18" charset="0"/>
              </a:rPr>
              <a:t>is Europe’s leading platform for election trends, political data, and public opinion research.</a:t>
            </a:r>
          </a:p>
          <a:p>
            <a:endParaRPr lang="lv-LV" sz="1200" i="1" noProof="0" dirty="0">
              <a:solidFill>
                <a:srgbClr val="4A66AC"/>
              </a:solidFill>
              <a:latin typeface="Cambria" panose="02040503050406030204" pitchFamily="18" charset="0"/>
              <a:ea typeface="Cambria" panose="02040503050406030204" pitchFamily="18" charset="0"/>
            </a:endParaRPr>
          </a:p>
        </p:txBody>
      </p:sp>
      <p:sp>
        <p:nvSpPr>
          <p:cNvPr id="14" name="TextBox 13">
            <a:extLst>
              <a:ext uri="{FF2B5EF4-FFF2-40B4-BE49-F238E27FC236}">
                <a16:creationId xmlns:a16="http://schemas.microsoft.com/office/drawing/2014/main" id="{B341D494-087D-43B6-BEA4-B416BF6B5753}"/>
              </a:ext>
            </a:extLst>
          </p:cNvPr>
          <p:cNvSpPr txBox="1"/>
          <p:nvPr/>
        </p:nvSpPr>
        <p:spPr>
          <a:xfrm>
            <a:off x="2467838" y="3071357"/>
            <a:ext cx="478016" cy="307777"/>
          </a:xfrm>
          <a:prstGeom prst="rect">
            <a:avLst/>
          </a:prstGeom>
          <a:noFill/>
        </p:spPr>
        <p:txBody>
          <a:bodyPr wrap="none" rtlCol="0">
            <a:spAutoFit/>
          </a:bodyPr>
          <a:lstStyle/>
          <a:p>
            <a:r>
              <a:rPr lang="lv-LV" sz="1400" b="1" noProof="0" dirty="0">
                <a:latin typeface="Cambria" panose="02040503050406030204" pitchFamily="18" charset="0"/>
                <a:ea typeface="Cambria" panose="02040503050406030204" pitchFamily="18" charset="0"/>
              </a:rPr>
              <a:t>ZZS</a:t>
            </a:r>
          </a:p>
        </p:txBody>
      </p:sp>
    </p:spTree>
    <p:extLst>
      <p:ext uri="{BB962C8B-B14F-4D97-AF65-F5344CB8AC3E}">
        <p14:creationId xmlns:p14="http://schemas.microsoft.com/office/powerpoint/2010/main" val="4722392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45681-6713-02B1-3832-675ED83E0F7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7014FF6-25F7-63DD-0F90-7FA269F6917A}"/>
              </a:ext>
            </a:extLst>
          </p:cNvPr>
          <p:cNvSpPr txBox="1"/>
          <p:nvPr/>
        </p:nvSpPr>
        <p:spPr>
          <a:xfrm>
            <a:off x="1225415" y="3095625"/>
            <a:ext cx="5461136" cy="1754326"/>
          </a:xfrm>
          <a:prstGeom prst="rect">
            <a:avLst/>
          </a:prstGeom>
          <a:noFill/>
        </p:spPr>
        <p:txBody>
          <a:bodyPr wrap="square" rtlCol="0">
            <a:spAutoFit/>
          </a:bodyPr>
          <a:lstStyle/>
          <a:p>
            <a:r>
              <a:rPr lang="lv-LV" sz="3600" b="1" noProof="0" dirty="0">
                <a:solidFill>
                  <a:srgbClr val="4A66AC"/>
                </a:solidFill>
                <a:latin typeface="Cambria" panose="02040503050406030204" pitchFamily="18" charset="0"/>
                <a:ea typeface="Cambria" panose="02040503050406030204" pitchFamily="18" charset="0"/>
              </a:rPr>
              <a:t>Galvenās partijas vai partiju apvienības alfabētiskā secībā</a:t>
            </a:r>
          </a:p>
        </p:txBody>
      </p:sp>
    </p:spTree>
    <p:extLst>
      <p:ext uri="{BB962C8B-B14F-4D97-AF65-F5344CB8AC3E}">
        <p14:creationId xmlns:p14="http://schemas.microsoft.com/office/powerpoint/2010/main" val="29898640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8EC9D-A18B-9876-0104-936D7205884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A72D637-E48E-8FFB-28D7-2F2F7A10BA5B}"/>
              </a:ext>
            </a:extLst>
          </p:cNvPr>
          <p:cNvSpPr txBox="1"/>
          <p:nvPr/>
        </p:nvSpPr>
        <p:spPr>
          <a:xfrm>
            <a:off x="2831981" y="4917757"/>
            <a:ext cx="5461136" cy="923330"/>
          </a:xfrm>
          <a:prstGeom prst="rect">
            <a:avLst/>
          </a:prstGeom>
          <a:noFill/>
        </p:spPr>
        <p:txBody>
          <a:bodyPr wrap="square" rtlCol="0">
            <a:spAutoFit/>
          </a:bodyPr>
          <a:lstStyle/>
          <a:p>
            <a:r>
              <a:rPr lang="lv-LV" b="1" noProof="0" dirty="0">
                <a:solidFill>
                  <a:srgbClr val="4A66AC"/>
                </a:solidFill>
                <a:latin typeface="Cambria" panose="02040503050406030204" pitchFamily="18" charset="0"/>
                <a:ea typeface="Cambria" panose="02040503050406030204" pitchFamily="18" charset="0"/>
              </a:rPr>
              <a:t>Piezīme – </a:t>
            </a:r>
            <a:r>
              <a:rPr lang="lv-LV" noProof="0" dirty="0">
                <a:solidFill>
                  <a:srgbClr val="4A66AC"/>
                </a:solidFill>
                <a:latin typeface="Cambria" panose="02040503050406030204" pitchFamily="18" charset="0"/>
                <a:ea typeface="Cambria" panose="02040503050406030204" pitchFamily="18" charset="0"/>
              </a:rPr>
              <a:t>Latvijas Centrālā vēlēšanu komisija piešķir katrai partijai numuru izlozes kārtā, kuras partijas bieži izmanto reklāmās. Šoreiz ir četrpadsmit partijas.</a:t>
            </a:r>
          </a:p>
        </p:txBody>
      </p:sp>
      <p:sp>
        <p:nvSpPr>
          <p:cNvPr id="2" name="TextBox 1">
            <a:extLst>
              <a:ext uri="{FF2B5EF4-FFF2-40B4-BE49-F238E27FC236}">
                <a16:creationId xmlns:a16="http://schemas.microsoft.com/office/drawing/2014/main" id="{402EB3ED-5629-F737-B3C4-52237D0B085E}"/>
              </a:ext>
            </a:extLst>
          </p:cNvPr>
          <p:cNvSpPr txBox="1"/>
          <p:nvPr/>
        </p:nvSpPr>
        <p:spPr>
          <a:xfrm>
            <a:off x="3493160" y="596741"/>
            <a:ext cx="1114408" cy="1015663"/>
          </a:xfrm>
          <a:prstGeom prst="rect">
            <a:avLst/>
          </a:prstGeom>
          <a:noFill/>
        </p:spPr>
        <p:txBody>
          <a:bodyPr wrap="none" rtlCol="0">
            <a:spAutoFit/>
          </a:bodyPr>
          <a:lstStyle/>
          <a:p>
            <a:r>
              <a:rPr lang="lv-LV" sz="6000" b="1" noProof="0" dirty="0">
                <a:solidFill>
                  <a:srgbClr val="FF6600"/>
                </a:solidFill>
                <a:latin typeface="Cambria" panose="02040503050406030204" pitchFamily="18" charset="0"/>
                <a:ea typeface="Cambria" panose="02040503050406030204" pitchFamily="18" charset="0"/>
              </a:rPr>
              <a:t>#1</a:t>
            </a:r>
          </a:p>
        </p:txBody>
      </p:sp>
      <p:sp>
        <p:nvSpPr>
          <p:cNvPr id="7" name="TextBox 6">
            <a:extLst>
              <a:ext uri="{FF2B5EF4-FFF2-40B4-BE49-F238E27FC236}">
                <a16:creationId xmlns:a16="http://schemas.microsoft.com/office/drawing/2014/main" id="{4C8F491F-E742-E2A3-F7D3-EF087C47646B}"/>
              </a:ext>
            </a:extLst>
          </p:cNvPr>
          <p:cNvSpPr txBox="1"/>
          <p:nvPr/>
        </p:nvSpPr>
        <p:spPr>
          <a:xfrm>
            <a:off x="2108383" y="2776669"/>
            <a:ext cx="1114408" cy="1015663"/>
          </a:xfrm>
          <a:prstGeom prst="rect">
            <a:avLst/>
          </a:prstGeom>
          <a:noFill/>
        </p:spPr>
        <p:txBody>
          <a:bodyPr wrap="none" rtlCol="0">
            <a:spAutoFit/>
          </a:bodyPr>
          <a:lstStyle/>
          <a:p>
            <a:r>
              <a:rPr lang="lv-LV" sz="6000" b="1" noProof="0" dirty="0">
                <a:solidFill>
                  <a:srgbClr val="4A66AC"/>
                </a:solidFill>
                <a:latin typeface="Cambria" panose="02040503050406030204" pitchFamily="18" charset="0"/>
                <a:ea typeface="Cambria" panose="02040503050406030204" pitchFamily="18" charset="0"/>
              </a:rPr>
              <a:t>#2</a:t>
            </a:r>
          </a:p>
        </p:txBody>
      </p:sp>
      <p:sp>
        <p:nvSpPr>
          <p:cNvPr id="9" name="TextBox 8">
            <a:extLst>
              <a:ext uri="{FF2B5EF4-FFF2-40B4-BE49-F238E27FC236}">
                <a16:creationId xmlns:a16="http://schemas.microsoft.com/office/drawing/2014/main" id="{9C82F787-38C7-842C-3B8C-5399000BD429}"/>
              </a:ext>
            </a:extLst>
          </p:cNvPr>
          <p:cNvSpPr txBox="1"/>
          <p:nvPr/>
        </p:nvSpPr>
        <p:spPr>
          <a:xfrm>
            <a:off x="2852497" y="1668673"/>
            <a:ext cx="1114408" cy="1015663"/>
          </a:xfrm>
          <a:prstGeom prst="rect">
            <a:avLst/>
          </a:prstGeom>
          <a:noFill/>
        </p:spPr>
        <p:txBody>
          <a:bodyPr wrap="none" rtlCol="0">
            <a:spAutoFit/>
          </a:bodyPr>
          <a:lstStyle/>
          <a:p>
            <a:r>
              <a:rPr lang="lv-LV" sz="6000" b="1" noProof="0" dirty="0">
                <a:solidFill>
                  <a:srgbClr val="0000FF"/>
                </a:solidFill>
                <a:latin typeface="Cambria" panose="02040503050406030204" pitchFamily="18" charset="0"/>
                <a:ea typeface="Cambria" panose="02040503050406030204" pitchFamily="18" charset="0"/>
              </a:rPr>
              <a:t>#3</a:t>
            </a:r>
          </a:p>
        </p:txBody>
      </p:sp>
      <p:sp>
        <p:nvSpPr>
          <p:cNvPr id="11" name="TextBox 10">
            <a:extLst>
              <a:ext uri="{FF2B5EF4-FFF2-40B4-BE49-F238E27FC236}">
                <a16:creationId xmlns:a16="http://schemas.microsoft.com/office/drawing/2014/main" id="{C2AD4232-9EDB-3B11-1974-ED6035775273}"/>
              </a:ext>
            </a:extLst>
          </p:cNvPr>
          <p:cNvSpPr txBox="1"/>
          <p:nvPr/>
        </p:nvSpPr>
        <p:spPr>
          <a:xfrm>
            <a:off x="3713632" y="3517799"/>
            <a:ext cx="1114408" cy="1015663"/>
          </a:xfrm>
          <a:prstGeom prst="rect">
            <a:avLst/>
          </a:prstGeom>
          <a:noFill/>
        </p:spPr>
        <p:txBody>
          <a:bodyPr wrap="none" rtlCol="0">
            <a:spAutoFit/>
          </a:bodyPr>
          <a:lstStyle/>
          <a:p>
            <a:r>
              <a:rPr lang="lv-LV" sz="6000" b="1" noProof="0" dirty="0">
                <a:solidFill>
                  <a:srgbClr val="7030A0"/>
                </a:solidFill>
                <a:latin typeface="Cambria" panose="02040503050406030204" pitchFamily="18" charset="0"/>
                <a:ea typeface="Cambria" panose="02040503050406030204" pitchFamily="18" charset="0"/>
              </a:rPr>
              <a:t>#4</a:t>
            </a:r>
          </a:p>
        </p:txBody>
      </p:sp>
      <p:sp>
        <p:nvSpPr>
          <p:cNvPr id="13" name="TextBox 12">
            <a:extLst>
              <a:ext uri="{FF2B5EF4-FFF2-40B4-BE49-F238E27FC236}">
                <a16:creationId xmlns:a16="http://schemas.microsoft.com/office/drawing/2014/main" id="{FD3E4D43-A210-D4AD-9B0F-357084BC7688}"/>
              </a:ext>
            </a:extLst>
          </p:cNvPr>
          <p:cNvSpPr txBox="1"/>
          <p:nvPr/>
        </p:nvSpPr>
        <p:spPr>
          <a:xfrm>
            <a:off x="1717573" y="1187552"/>
            <a:ext cx="1114408" cy="1015663"/>
          </a:xfrm>
          <a:prstGeom prst="rect">
            <a:avLst/>
          </a:prstGeom>
          <a:noFill/>
        </p:spPr>
        <p:txBody>
          <a:bodyPr wrap="none" rtlCol="0">
            <a:spAutoFit/>
          </a:bodyPr>
          <a:lstStyle/>
          <a:p>
            <a:r>
              <a:rPr lang="lv-LV" sz="6000" b="1" noProof="0" dirty="0">
                <a:solidFill>
                  <a:srgbClr val="00B050"/>
                </a:solidFill>
                <a:latin typeface="Cambria" panose="02040503050406030204" pitchFamily="18" charset="0"/>
                <a:ea typeface="Cambria" panose="02040503050406030204" pitchFamily="18" charset="0"/>
              </a:rPr>
              <a:t>#5</a:t>
            </a:r>
          </a:p>
        </p:txBody>
      </p:sp>
      <p:sp>
        <p:nvSpPr>
          <p:cNvPr id="15" name="TextBox 14">
            <a:extLst>
              <a:ext uri="{FF2B5EF4-FFF2-40B4-BE49-F238E27FC236}">
                <a16:creationId xmlns:a16="http://schemas.microsoft.com/office/drawing/2014/main" id="{40A9E0CD-9ADF-B02E-E035-E286177620A5}"/>
              </a:ext>
            </a:extLst>
          </p:cNvPr>
          <p:cNvSpPr txBox="1"/>
          <p:nvPr/>
        </p:nvSpPr>
        <p:spPr>
          <a:xfrm>
            <a:off x="3357378" y="2511803"/>
            <a:ext cx="1114408" cy="1015663"/>
          </a:xfrm>
          <a:prstGeom prst="rect">
            <a:avLst/>
          </a:prstGeom>
          <a:noFill/>
        </p:spPr>
        <p:txBody>
          <a:bodyPr wrap="none" rtlCol="0">
            <a:spAutoFit/>
          </a:bodyPr>
          <a:lstStyle/>
          <a:p>
            <a:r>
              <a:rPr lang="lv-LV" sz="6000" b="1" noProof="0" dirty="0">
                <a:solidFill>
                  <a:srgbClr val="00CCFF"/>
                </a:solidFill>
                <a:latin typeface="Cambria" panose="02040503050406030204" pitchFamily="18" charset="0"/>
                <a:ea typeface="Cambria" panose="02040503050406030204" pitchFamily="18" charset="0"/>
              </a:rPr>
              <a:t>#6</a:t>
            </a:r>
          </a:p>
        </p:txBody>
      </p:sp>
      <p:sp>
        <p:nvSpPr>
          <p:cNvPr id="17" name="TextBox 16">
            <a:extLst>
              <a:ext uri="{FF2B5EF4-FFF2-40B4-BE49-F238E27FC236}">
                <a16:creationId xmlns:a16="http://schemas.microsoft.com/office/drawing/2014/main" id="{041EDB6C-2A75-9852-4DAF-D6ECD1EEB4D8}"/>
              </a:ext>
            </a:extLst>
          </p:cNvPr>
          <p:cNvSpPr txBox="1"/>
          <p:nvPr/>
        </p:nvSpPr>
        <p:spPr>
          <a:xfrm>
            <a:off x="5409025" y="3123330"/>
            <a:ext cx="1114408" cy="1015663"/>
          </a:xfrm>
          <a:prstGeom prst="rect">
            <a:avLst/>
          </a:prstGeom>
          <a:noFill/>
        </p:spPr>
        <p:txBody>
          <a:bodyPr wrap="none" rtlCol="0">
            <a:spAutoFit/>
          </a:bodyPr>
          <a:lstStyle/>
          <a:p>
            <a:r>
              <a:rPr lang="lv-LV" sz="6000" b="1" noProof="0" dirty="0">
                <a:solidFill>
                  <a:schemeClr val="bg1">
                    <a:lumMod val="50000"/>
                  </a:schemeClr>
                </a:solidFill>
                <a:latin typeface="Cambria" panose="02040503050406030204" pitchFamily="18" charset="0"/>
                <a:ea typeface="Cambria" panose="02040503050406030204" pitchFamily="18" charset="0"/>
              </a:rPr>
              <a:t>#7</a:t>
            </a:r>
          </a:p>
        </p:txBody>
      </p:sp>
      <p:sp>
        <p:nvSpPr>
          <p:cNvPr id="19" name="TextBox 18">
            <a:extLst>
              <a:ext uri="{FF2B5EF4-FFF2-40B4-BE49-F238E27FC236}">
                <a16:creationId xmlns:a16="http://schemas.microsoft.com/office/drawing/2014/main" id="{F4BE0BC4-4374-8FFF-BE2A-F63F0042389B}"/>
              </a:ext>
            </a:extLst>
          </p:cNvPr>
          <p:cNvSpPr txBox="1"/>
          <p:nvPr/>
        </p:nvSpPr>
        <p:spPr>
          <a:xfrm>
            <a:off x="7355423" y="1250954"/>
            <a:ext cx="1114408" cy="1015663"/>
          </a:xfrm>
          <a:prstGeom prst="rect">
            <a:avLst/>
          </a:prstGeom>
          <a:noFill/>
        </p:spPr>
        <p:txBody>
          <a:bodyPr wrap="none" rtlCol="0">
            <a:spAutoFit/>
          </a:bodyPr>
          <a:lstStyle/>
          <a:p>
            <a:r>
              <a:rPr lang="lv-LV" sz="6000" b="1" noProof="0" dirty="0">
                <a:solidFill>
                  <a:srgbClr val="FF0000"/>
                </a:solidFill>
                <a:latin typeface="Cambria" panose="02040503050406030204" pitchFamily="18" charset="0"/>
                <a:ea typeface="Cambria" panose="02040503050406030204" pitchFamily="18" charset="0"/>
              </a:rPr>
              <a:t>#8</a:t>
            </a:r>
          </a:p>
        </p:txBody>
      </p:sp>
      <p:sp>
        <p:nvSpPr>
          <p:cNvPr id="21" name="TextBox 20">
            <a:extLst>
              <a:ext uri="{FF2B5EF4-FFF2-40B4-BE49-F238E27FC236}">
                <a16:creationId xmlns:a16="http://schemas.microsoft.com/office/drawing/2014/main" id="{CB2C694C-B2A1-F5F6-BE84-9E12F53404D6}"/>
              </a:ext>
            </a:extLst>
          </p:cNvPr>
          <p:cNvSpPr txBox="1"/>
          <p:nvPr/>
        </p:nvSpPr>
        <p:spPr>
          <a:xfrm>
            <a:off x="4327410" y="1352204"/>
            <a:ext cx="1114408" cy="1015663"/>
          </a:xfrm>
          <a:prstGeom prst="rect">
            <a:avLst/>
          </a:prstGeom>
          <a:noFill/>
        </p:spPr>
        <p:txBody>
          <a:bodyPr wrap="none" rtlCol="0">
            <a:spAutoFit/>
          </a:bodyPr>
          <a:lstStyle/>
          <a:p>
            <a:r>
              <a:rPr lang="lv-LV" sz="6000" b="1" noProof="0" dirty="0">
                <a:solidFill>
                  <a:srgbClr val="C00000"/>
                </a:solidFill>
                <a:latin typeface="Cambria" panose="02040503050406030204" pitchFamily="18" charset="0"/>
                <a:ea typeface="Cambria" panose="02040503050406030204" pitchFamily="18" charset="0"/>
              </a:rPr>
              <a:t>#9</a:t>
            </a:r>
          </a:p>
        </p:txBody>
      </p:sp>
      <p:sp>
        <p:nvSpPr>
          <p:cNvPr id="23" name="TextBox 22">
            <a:extLst>
              <a:ext uri="{FF2B5EF4-FFF2-40B4-BE49-F238E27FC236}">
                <a16:creationId xmlns:a16="http://schemas.microsoft.com/office/drawing/2014/main" id="{6921FF7D-60DE-A44F-590E-DBDD1647EB47}"/>
              </a:ext>
            </a:extLst>
          </p:cNvPr>
          <p:cNvSpPr txBox="1"/>
          <p:nvPr/>
        </p:nvSpPr>
        <p:spPr>
          <a:xfrm>
            <a:off x="6423603" y="3560426"/>
            <a:ext cx="1569660" cy="1015663"/>
          </a:xfrm>
          <a:prstGeom prst="rect">
            <a:avLst/>
          </a:prstGeom>
          <a:noFill/>
        </p:spPr>
        <p:txBody>
          <a:bodyPr wrap="none" rtlCol="0">
            <a:spAutoFit/>
          </a:bodyPr>
          <a:lstStyle/>
          <a:p>
            <a:r>
              <a:rPr lang="lv-LV" sz="6000" b="1" noProof="0" dirty="0">
                <a:solidFill>
                  <a:schemeClr val="tx2">
                    <a:lumMod val="60000"/>
                    <a:lumOff val="40000"/>
                  </a:schemeClr>
                </a:solidFill>
                <a:latin typeface="Cambria" panose="02040503050406030204" pitchFamily="18" charset="0"/>
                <a:ea typeface="Cambria" panose="02040503050406030204" pitchFamily="18" charset="0"/>
              </a:rPr>
              <a:t>#10</a:t>
            </a:r>
          </a:p>
        </p:txBody>
      </p:sp>
      <p:sp>
        <p:nvSpPr>
          <p:cNvPr id="25" name="TextBox 24">
            <a:extLst>
              <a:ext uri="{FF2B5EF4-FFF2-40B4-BE49-F238E27FC236}">
                <a16:creationId xmlns:a16="http://schemas.microsoft.com/office/drawing/2014/main" id="{D4A17226-4A4C-7256-92F9-6AE95F241878}"/>
              </a:ext>
            </a:extLst>
          </p:cNvPr>
          <p:cNvSpPr txBox="1"/>
          <p:nvPr/>
        </p:nvSpPr>
        <p:spPr>
          <a:xfrm>
            <a:off x="6166127" y="2045773"/>
            <a:ext cx="1569660" cy="1015663"/>
          </a:xfrm>
          <a:prstGeom prst="rect">
            <a:avLst/>
          </a:prstGeom>
          <a:noFill/>
        </p:spPr>
        <p:txBody>
          <a:bodyPr wrap="none" rtlCol="0">
            <a:spAutoFit/>
          </a:bodyPr>
          <a:lstStyle/>
          <a:p>
            <a:r>
              <a:rPr lang="lv-LV" sz="6000" b="1" noProof="0" dirty="0">
                <a:solidFill>
                  <a:srgbClr val="FFC000"/>
                </a:solidFill>
                <a:latin typeface="Cambria" panose="02040503050406030204" pitchFamily="18" charset="0"/>
                <a:ea typeface="Cambria" panose="02040503050406030204" pitchFamily="18" charset="0"/>
              </a:rPr>
              <a:t>#11</a:t>
            </a:r>
          </a:p>
        </p:txBody>
      </p:sp>
      <p:sp>
        <p:nvSpPr>
          <p:cNvPr id="27" name="TextBox 26">
            <a:extLst>
              <a:ext uri="{FF2B5EF4-FFF2-40B4-BE49-F238E27FC236}">
                <a16:creationId xmlns:a16="http://schemas.microsoft.com/office/drawing/2014/main" id="{D2E2EDD8-856C-8A31-5CD7-91214BEEC179}"/>
              </a:ext>
            </a:extLst>
          </p:cNvPr>
          <p:cNvSpPr txBox="1"/>
          <p:nvPr/>
        </p:nvSpPr>
        <p:spPr>
          <a:xfrm>
            <a:off x="4562411" y="2239514"/>
            <a:ext cx="1569660" cy="1015663"/>
          </a:xfrm>
          <a:prstGeom prst="rect">
            <a:avLst/>
          </a:prstGeom>
          <a:noFill/>
        </p:spPr>
        <p:txBody>
          <a:bodyPr wrap="none" rtlCol="0">
            <a:spAutoFit/>
          </a:bodyPr>
          <a:lstStyle/>
          <a:p>
            <a:r>
              <a:rPr lang="lv-LV" sz="6000" b="1" noProof="0" dirty="0">
                <a:solidFill>
                  <a:schemeClr val="accent5">
                    <a:lumMod val="75000"/>
                  </a:schemeClr>
                </a:solidFill>
                <a:latin typeface="Cambria" panose="02040503050406030204" pitchFamily="18" charset="0"/>
                <a:ea typeface="Cambria" panose="02040503050406030204" pitchFamily="18" charset="0"/>
              </a:rPr>
              <a:t>#12</a:t>
            </a:r>
          </a:p>
        </p:txBody>
      </p:sp>
      <p:sp>
        <p:nvSpPr>
          <p:cNvPr id="29" name="TextBox 28">
            <a:extLst>
              <a:ext uri="{FF2B5EF4-FFF2-40B4-BE49-F238E27FC236}">
                <a16:creationId xmlns:a16="http://schemas.microsoft.com/office/drawing/2014/main" id="{FD840C48-200A-0387-DA67-E87D6BD512EB}"/>
              </a:ext>
            </a:extLst>
          </p:cNvPr>
          <p:cNvSpPr txBox="1"/>
          <p:nvPr/>
        </p:nvSpPr>
        <p:spPr>
          <a:xfrm>
            <a:off x="7769843" y="2455987"/>
            <a:ext cx="1569660" cy="1015663"/>
          </a:xfrm>
          <a:prstGeom prst="rect">
            <a:avLst/>
          </a:prstGeom>
          <a:noFill/>
        </p:spPr>
        <p:txBody>
          <a:bodyPr wrap="none" rtlCol="0">
            <a:spAutoFit/>
          </a:bodyPr>
          <a:lstStyle/>
          <a:p>
            <a:r>
              <a:rPr lang="lv-LV" sz="6000" b="1" noProof="0" dirty="0">
                <a:solidFill>
                  <a:schemeClr val="bg2">
                    <a:lumMod val="75000"/>
                  </a:schemeClr>
                </a:solidFill>
                <a:latin typeface="Cambria" panose="02040503050406030204" pitchFamily="18" charset="0"/>
                <a:ea typeface="Cambria" panose="02040503050406030204" pitchFamily="18" charset="0"/>
              </a:rPr>
              <a:t>#13</a:t>
            </a:r>
          </a:p>
        </p:txBody>
      </p:sp>
      <p:sp>
        <p:nvSpPr>
          <p:cNvPr id="31" name="TextBox 30">
            <a:extLst>
              <a:ext uri="{FF2B5EF4-FFF2-40B4-BE49-F238E27FC236}">
                <a16:creationId xmlns:a16="http://schemas.microsoft.com/office/drawing/2014/main" id="{33252C9D-F32A-5932-FC4C-AF1315C4601A}"/>
              </a:ext>
            </a:extLst>
          </p:cNvPr>
          <p:cNvSpPr txBox="1"/>
          <p:nvPr/>
        </p:nvSpPr>
        <p:spPr>
          <a:xfrm>
            <a:off x="5662558" y="1043792"/>
            <a:ext cx="1569660" cy="1015663"/>
          </a:xfrm>
          <a:prstGeom prst="rect">
            <a:avLst/>
          </a:prstGeom>
          <a:noFill/>
        </p:spPr>
        <p:txBody>
          <a:bodyPr wrap="none" rtlCol="0">
            <a:spAutoFit/>
          </a:bodyPr>
          <a:lstStyle/>
          <a:p>
            <a:r>
              <a:rPr lang="lv-LV" sz="6000" b="1" noProof="0" dirty="0">
                <a:solidFill>
                  <a:srgbClr val="4A66AC"/>
                </a:solidFill>
                <a:latin typeface="Cambria" panose="02040503050406030204" pitchFamily="18" charset="0"/>
                <a:ea typeface="Cambria" panose="02040503050406030204" pitchFamily="18" charset="0"/>
              </a:rPr>
              <a:t>#14</a:t>
            </a:r>
          </a:p>
        </p:txBody>
      </p:sp>
    </p:spTree>
    <p:extLst>
      <p:ext uri="{BB962C8B-B14F-4D97-AF65-F5344CB8AC3E}">
        <p14:creationId xmlns:p14="http://schemas.microsoft.com/office/powerpoint/2010/main" val="27064289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3560E-097B-9BE2-47F9-6DF613DD4A3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004EBC5-25AA-2C63-403C-35CF83F412D8}"/>
              </a:ext>
            </a:extLst>
          </p:cNvPr>
          <p:cNvSpPr txBox="1"/>
          <p:nvPr/>
        </p:nvSpPr>
        <p:spPr>
          <a:xfrm>
            <a:off x="1291396" y="717825"/>
            <a:ext cx="8447151" cy="523220"/>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Partijas – (#7 ) Apvienotais Saraksts</a:t>
            </a:r>
            <a:endParaRPr lang="lv-LV" sz="2000" b="1" i="1" noProof="0" dirty="0">
              <a:solidFill>
                <a:srgbClr val="4A66AC"/>
              </a:solidFill>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7AF93013-6A68-0D85-2888-5E6714B2C21B}"/>
              </a:ext>
            </a:extLst>
          </p:cNvPr>
          <p:cNvSpPr txBox="1"/>
          <p:nvPr/>
        </p:nvSpPr>
        <p:spPr>
          <a:xfrm>
            <a:off x="1291396" y="3197901"/>
            <a:ext cx="6311377" cy="3313728"/>
          </a:xfrm>
          <a:prstGeom prst="rect">
            <a:avLst/>
          </a:prstGeom>
          <a:noFill/>
        </p:spPr>
        <p:txBody>
          <a:bodyPr wrap="square" rtlCol="0">
            <a:spAutoFit/>
          </a:bodyPr>
          <a:lstStyle/>
          <a:p>
            <a:pPr>
              <a:spcAft>
                <a:spcPts val="800"/>
              </a:spcAft>
            </a:pPr>
            <a:r>
              <a:rPr lang="lv-LV" sz="1600" b="1" noProof="0" dirty="0">
                <a:solidFill>
                  <a:srgbClr val="4A66AC"/>
                </a:solidFill>
                <a:latin typeface="Cambria" panose="02040503050406030204" pitchFamily="18" charset="0"/>
                <a:ea typeface="Cambria" panose="02040503050406030204" pitchFamily="18" charset="0"/>
              </a:rPr>
              <a:t>Kopsavilkums</a:t>
            </a:r>
          </a:p>
          <a:p>
            <a:pPr>
              <a:spcAft>
                <a:spcPts val="800"/>
              </a:spcAft>
            </a:pPr>
            <a:r>
              <a:rPr lang="lv-LV" sz="1600" noProof="0" dirty="0">
                <a:solidFill>
                  <a:srgbClr val="4A66AC"/>
                </a:solidFill>
                <a:latin typeface="Cambria" panose="02040503050406030204" pitchFamily="18" charset="0"/>
                <a:ea typeface="Cambria" panose="02040503050406030204" pitchFamily="18" charset="0"/>
              </a:rPr>
              <a:t>Pragmātiska centriski-labēji orientēta reģionālo un eco-konservatīvu partiju alianse. </a:t>
            </a:r>
          </a:p>
          <a:p>
            <a:pPr>
              <a:spcAft>
                <a:spcPts val="800"/>
              </a:spcAft>
            </a:pPr>
            <a:r>
              <a:rPr lang="lv-LV" sz="1600" noProof="0" dirty="0">
                <a:solidFill>
                  <a:srgbClr val="4A66AC"/>
                </a:solidFill>
                <a:latin typeface="Cambria" panose="02040503050406030204" pitchFamily="18" charset="0"/>
                <a:ea typeface="Cambria" panose="02040503050406030204" pitchFamily="18" charset="0"/>
              </a:rPr>
              <a:t>Iekļauj Latvijas Zaļo partiju, Latvijas Reģionu Apvienību un Liepājas partiju. </a:t>
            </a:r>
          </a:p>
          <a:p>
            <a:pPr>
              <a:spcAft>
                <a:spcPts val="800"/>
              </a:spcAft>
            </a:pPr>
            <a:r>
              <a:rPr lang="lv-LV" sz="1600" noProof="0" dirty="0">
                <a:solidFill>
                  <a:srgbClr val="4A66AC"/>
                </a:solidFill>
                <a:latin typeface="Cambria" panose="02040503050406030204" pitchFamily="18" charset="0"/>
                <a:ea typeface="Cambria" panose="02040503050406030204" pitchFamily="18" charset="0"/>
              </a:rPr>
              <a:t>Uzsver decentralizāciju un ekonomisku attīstību ārpus Rīgas bet patreiz, vadot valdošo koalīciju, ir jārīkojas valstiski. </a:t>
            </a:r>
            <a:br>
              <a:rPr lang="lv-LV" sz="1600" noProof="0" dirty="0">
                <a:solidFill>
                  <a:srgbClr val="4A66AC"/>
                </a:solidFill>
                <a:latin typeface="Cambria" panose="02040503050406030204" pitchFamily="18" charset="0"/>
                <a:ea typeface="Cambria" panose="02040503050406030204" pitchFamily="18" charset="0"/>
              </a:rPr>
            </a:br>
            <a:br>
              <a:rPr lang="lv-LV" sz="1600" noProof="0" dirty="0">
                <a:solidFill>
                  <a:srgbClr val="4A66AC"/>
                </a:solidFill>
                <a:latin typeface="Cambria" panose="02040503050406030204" pitchFamily="18" charset="0"/>
                <a:ea typeface="Cambria" panose="02040503050406030204" pitchFamily="18" charset="0"/>
              </a:rPr>
            </a:br>
            <a:r>
              <a:rPr lang="lv-LV" sz="1600" b="1" noProof="0" dirty="0">
                <a:solidFill>
                  <a:srgbClr val="4A66AC"/>
                </a:solidFill>
                <a:latin typeface="Cambria" panose="02040503050406030204" pitchFamily="18" charset="0"/>
                <a:ea typeface="Cambria" panose="02040503050406030204" pitchFamily="18" charset="0"/>
              </a:rPr>
              <a:t>Līdzības ar kādu Kanādas vai ASV politisko partiju </a:t>
            </a:r>
            <a:r>
              <a:rPr lang="lv-LV" sz="1600" noProof="0" dirty="0">
                <a:solidFill>
                  <a:srgbClr val="4A66AC"/>
                </a:solidFill>
                <a:latin typeface="Cambria" panose="02040503050406030204" pitchFamily="18" charset="0"/>
                <a:ea typeface="Cambria" panose="02040503050406030204" pitchFamily="18" charset="0"/>
              </a:rPr>
              <a:t>– Nav </a:t>
            </a:r>
          </a:p>
          <a:p>
            <a:pPr>
              <a:spcAft>
                <a:spcPts val="800"/>
              </a:spcAft>
            </a:pPr>
            <a:endParaRPr lang="lv-LV" sz="1600" noProof="0" dirty="0">
              <a:solidFill>
                <a:srgbClr val="4A66AC"/>
              </a:solidFill>
              <a:latin typeface="Cambria" panose="02040503050406030204" pitchFamily="18" charset="0"/>
              <a:ea typeface="Cambria" panose="02040503050406030204" pitchFamily="18" charset="0"/>
            </a:endParaRPr>
          </a:p>
          <a:p>
            <a:pPr>
              <a:spcAft>
                <a:spcPts val="800"/>
              </a:spcAft>
            </a:pPr>
            <a:endParaRPr lang="lv-LV" sz="1600" noProof="0" dirty="0">
              <a:solidFill>
                <a:srgbClr val="4A66AC"/>
              </a:solidFill>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90C606F0-E9F7-0EB4-DF0D-005257991A9F}"/>
              </a:ext>
            </a:extLst>
          </p:cNvPr>
          <p:cNvPicPr>
            <a:picLocks noChangeAspect="1"/>
          </p:cNvPicPr>
          <p:nvPr/>
        </p:nvPicPr>
        <p:blipFill>
          <a:blip r:embed="rId2"/>
          <a:stretch>
            <a:fillRect/>
          </a:stretch>
        </p:blipFill>
        <p:spPr>
          <a:xfrm>
            <a:off x="1358071" y="1479164"/>
            <a:ext cx="4534533" cy="1381318"/>
          </a:xfrm>
          <a:prstGeom prst="rect">
            <a:avLst/>
          </a:prstGeom>
          <a:ln>
            <a:solidFill>
              <a:srgbClr val="4A66AC"/>
            </a:solidFill>
          </a:ln>
        </p:spPr>
      </p:pic>
      <p:sp>
        <p:nvSpPr>
          <p:cNvPr id="6" name="TextBox 5">
            <a:extLst>
              <a:ext uri="{FF2B5EF4-FFF2-40B4-BE49-F238E27FC236}">
                <a16:creationId xmlns:a16="http://schemas.microsoft.com/office/drawing/2014/main" id="{8FFDBB5B-71F3-797E-D652-C3094E5FF6F7}"/>
              </a:ext>
            </a:extLst>
          </p:cNvPr>
          <p:cNvSpPr txBox="1"/>
          <p:nvPr/>
        </p:nvSpPr>
        <p:spPr>
          <a:xfrm>
            <a:off x="7602773" y="5675949"/>
            <a:ext cx="1574470" cy="646331"/>
          </a:xfrm>
          <a:prstGeom prst="rect">
            <a:avLst/>
          </a:prstGeom>
          <a:noFill/>
        </p:spPr>
        <p:txBody>
          <a:bodyPr wrap="none" rtlCol="0">
            <a:spAutoFit/>
          </a:bodyPr>
          <a:lstStyle/>
          <a:p>
            <a:r>
              <a:rPr lang="lv-LV" sz="3600" b="1" noProof="0" dirty="0">
                <a:solidFill>
                  <a:srgbClr val="4A66AC"/>
                </a:solidFill>
                <a:latin typeface="Cambria" panose="02040503050406030204" pitchFamily="18" charset="0"/>
                <a:ea typeface="Cambria" panose="02040503050406030204" pitchFamily="18" charset="0"/>
              </a:rPr>
              <a:t>turp …</a:t>
            </a:r>
          </a:p>
        </p:txBody>
      </p:sp>
    </p:spTree>
    <p:extLst>
      <p:ext uri="{BB962C8B-B14F-4D97-AF65-F5344CB8AC3E}">
        <p14:creationId xmlns:p14="http://schemas.microsoft.com/office/powerpoint/2010/main" val="840239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8B83709-B068-4722-FD62-66AA07C10047}"/>
              </a:ext>
            </a:extLst>
          </p:cNvPr>
          <p:cNvSpPr txBox="1"/>
          <p:nvPr/>
        </p:nvSpPr>
        <p:spPr>
          <a:xfrm>
            <a:off x="1178673" y="2448278"/>
            <a:ext cx="8447151" cy="3662541"/>
          </a:xfrm>
          <a:prstGeom prst="rect">
            <a:avLst/>
          </a:prstGeom>
          <a:noFill/>
        </p:spPr>
        <p:txBody>
          <a:bodyPr wrap="square" rtlCol="0">
            <a:spAutoFit/>
          </a:bodyPr>
          <a:lstStyle/>
          <a:p>
            <a:pPr>
              <a:spcAft>
                <a:spcPts val="800"/>
              </a:spcAft>
            </a:pPr>
            <a:r>
              <a:rPr lang="lv-LV" sz="1600" b="1" noProof="0" dirty="0">
                <a:solidFill>
                  <a:srgbClr val="4A66AC"/>
                </a:solidFill>
                <a:latin typeface="Cambria" panose="02040503050406030204" pitchFamily="18" charset="0"/>
                <a:ea typeface="Cambria" panose="02040503050406030204" pitchFamily="18" charset="0"/>
              </a:rPr>
              <a:t>Izvilkumi no programmas</a:t>
            </a:r>
            <a:endParaRPr lang="lv-LV" sz="1600" noProof="0" dirty="0">
              <a:solidFill>
                <a:srgbClr val="4A66AC"/>
              </a:solidFill>
              <a:latin typeface="Cambria" panose="02040503050406030204" pitchFamily="18" charset="0"/>
              <a:ea typeface="Cambria" panose="02040503050406030204" pitchFamily="18" charset="0"/>
            </a:endParaRP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Stipra Latvijas stiprā NATO un ES</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Nelokāmu atbalstu Ukrainai, vienlaikus stiprinot Latvijas aizsardzības industriju</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Noturība pret Krievijas agresiju un hibrīduzbrukumiem</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Pret Stambulas konvenciju</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Kontrolēt imigrāciju</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Sasniegt bezdeficītu budžetu četru gadu laikā</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Klimata mērķiem jābūt savienotiem ar konkurētspēju un enerģētisko drošību</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Vienotus pašvaldības pakalpojuma un finanšu modeļus</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a:t>
            </a:r>
          </a:p>
          <a:p>
            <a:pPr marL="342900" indent="-342900">
              <a:spcAft>
                <a:spcPts val="400"/>
              </a:spcAft>
              <a:buFont typeface="+mj-lt"/>
              <a:buAutoNum type="arabicPeriod"/>
            </a:pPr>
            <a:endParaRPr lang="lv-LV" sz="1600" noProof="0" dirty="0">
              <a:solidFill>
                <a:srgbClr val="4A66AC"/>
              </a:solidFill>
              <a:latin typeface="Cambria" panose="02040503050406030204" pitchFamily="18" charset="0"/>
              <a:ea typeface="Cambria" panose="02040503050406030204" pitchFamily="18" charset="0"/>
            </a:endParaRPr>
          </a:p>
          <a:p>
            <a:pPr>
              <a:spcAft>
                <a:spcPts val="400"/>
              </a:spcAft>
            </a:pPr>
            <a:r>
              <a:rPr lang="lv-LV" sz="1600" b="1" noProof="0" dirty="0">
                <a:solidFill>
                  <a:srgbClr val="4A66AC"/>
                </a:solidFill>
                <a:latin typeface="Cambria" panose="02040503050406030204" pitchFamily="18" charset="0"/>
                <a:ea typeface="Cambria" panose="02040503050406030204" pitchFamily="18" charset="0"/>
              </a:rPr>
              <a:t>Piezīme: </a:t>
            </a:r>
            <a:r>
              <a:rPr lang="lv-LV" sz="1600" dirty="0">
                <a:solidFill>
                  <a:srgbClr val="4A66AC"/>
                </a:solidFill>
                <a:latin typeface="Cambria" panose="02040503050406030204" pitchFamily="18" charset="0"/>
                <a:ea typeface="Cambria" panose="02040503050406030204" pitchFamily="18" charset="0"/>
              </a:rPr>
              <a:t>Katras</a:t>
            </a:r>
            <a:r>
              <a:rPr lang="lv-LV" sz="1600" noProof="0" dirty="0">
                <a:solidFill>
                  <a:srgbClr val="4A66AC"/>
                </a:solidFill>
                <a:latin typeface="Cambria" panose="02040503050406030204" pitchFamily="18" charset="0"/>
                <a:ea typeface="Cambria" panose="02040503050406030204" pitchFamily="18" charset="0"/>
              </a:rPr>
              <a:t> partijas programmā ir 10.000 burti</a:t>
            </a:r>
          </a:p>
        </p:txBody>
      </p:sp>
      <p:sp>
        <p:nvSpPr>
          <p:cNvPr id="6" name="TextBox 5">
            <a:extLst>
              <a:ext uri="{FF2B5EF4-FFF2-40B4-BE49-F238E27FC236}">
                <a16:creationId xmlns:a16="http://schemas.microsoft.com/office/drawing/2014/main" id="{2D307ADC-3225-76B7-AED0-11CE0E23883C}"/>
              </a:ext>
            </a:extLst>
          </p:cNvPr>
          <p:cNvSpPr txBox="1"/>
          <p:nvPr/>
        </p:nvSpPr>
        <p:spPr>
          <a:xfrm>
            <a:off x="7602773" y="5675949"/>
            <a:ext cx="1574470" cy="646331"/>
          </a:xfrm>
          <a:prstGeom prst="rect">
            <a:avLst/>
          </a:prstGeom>
          <a:noFill/>
        </p:spPr>
        <p:txBody>
          <a:bodyPr wrap="none" rtlCol="0">
            <a:spAutoFit/>
          </a:bodyPr>
          <a:lstStyle/>
          <a:p>
            <a:r>
              <a:rPr lang="lv-LV" sz="3600" b="1" noProof="0" dirty="0">
                <a:solidFill>
                  <a:srgbClr val="4A66AC"/>
                </a:solidFill>
                <a:latin typeface="Cambria" panose="02040503050406030204" pitchFamily="18" charset="0"/>
                <a:ea typeface="Cambria" panose="02040503050406030204" pitchFamily="18" charset="0"/>
              </a:rPr>
              <a:t>turp …</a:t>
            </a:r>
          </a:p>
        </p:txBody>
      </p:sp>
      <p:pic>
        <p:nvPicPr>
          <p:cNvPr id="8" name="Picture 7">
            <a:extLst>
              <a:ext uri="{FF2B5EF4-FFF2-40B4-BE49-F238E27FC236}">
                <a16:creationId xmlns:a16="http://schemas.microsoft.com/office/drawing/2014/main" id="{5946194E-D24B-F423-8D66-56E9ED01567D}"/>
              </a:ext>
            </a:extLst>
          </p:cNvPr>
          <p:cNvPicPr>
            <a:picLocks noChangeAspect="1"/>
          </p:cNvPicPr>
          <p:nvPr/>
        </p:nvPicPr>
        <p:blipFill>
          <a:blip r:embed="rId2"/>
          <a:stretch>
            <a:fillRect/>
          </a:stretch>
        </p:blipFill>
        <p:spPr>
          <a:xfrm>
            <a:off x="1253296" y="745739"/>
            <a:ext cx="4534533" cy="1381318"/>
          </a:xfrm>
          <a:prstGeom prst="rect">
            <a:avLst/>
          </a:prstGeom>
          <a:ln>
            <a:solidFill>
              <a:srgbClr val="4A66AC"/>
            </a:solidFill>
          </a:ln>
        </p:spPr>
      </p:pic>
    </p:spTree>
    <p:extLst>
      <p:ext uri="{BB962C8B-B14F-4D97-AF65-F5344CB8AC3E}">
        <p14:creationId xmlns:p14="http://schemas.microsoft.com/office/powerpoint/2010/main" val="3238460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9D5E3-FC1A-2BFA-FD0A-DACA8117979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F649040-82FA-35B4-843D-8B8423C5CFAA}"/>
              </a:ext>
            </a:extLst>
          </p:cNvPr>
          <p:cNvSpPr txBox="1"/>
          <p:nvPr/>
        </p:nvSpPr>
        <p:spPr>
          <a:xfrm>
            <a:off x="1468374" y="1070848"/>
            <a:ext cx="3150863" cy="4401205"/>
          </a:xfrm>
          <a:prstGeom prst="rect">
            <a:avLst/>
          </a:prstGeom>
          <a:noFill/>
        </p:spPr>
        <p:txBody>
          <a:bodyPr wrap="none" rtlCol="0">
            <a:spAutoFit/>
          </a:bodyPr>
          <a:lstStyle/>
          <a:p>
            <a:r>
              <a:rPr lang="lv-LV" sz="2800" b="1" noProof="0" dirty="0">
                <a:solidFill>
                  <a:srgbClr val="4A66AC"/>
                </a:solidFill>
                <a:latin typeface="Cambria" panose="02040503050406030204" pitchFamily="18" charset="0"/>
                <a:ea typeface="Cambria" panose="02040503050406030204" pitchFamily="18" charset="0"/>
              </a:rPr>
              <a:t>Saturs</a:t>
            </a:r>
          </a:p>
          <a:p>
            <a:endParaRPr lang="lv-LV" noProof="0" dirty="0">
              <a:solidFill>
                <a:srgbClr val="4A66AC"/>
              </a:solidFill>
              <a:latin typeface="Cambria" panose="02040503050406030204" pitchFamily="18" charset="0"/>
              <a:ea typeface="Cambria" panose="02040503050406030204" pitchFamily="18" charset="0"/>
            </a:endParaRPr>
          </a:p>
          <a:p>
            <a:r>
              <a:rPr lang="lv-LV" noProof="0" dirty="0">
                <a:solidFill>
                  <a:srgbClr val="4A66AC"/>
                </a:solidFill>
                <a:latin typeface="Cambria" panose="02040503050406030204" pitchFamily="18" charset="0"/>
                <a:ea typeface="Cambria" panose="02040503050406030204" pitchFamily="18" charset="0"/>
              </a:rPr>
              <a:t>Par Saeimas vēlēšanām </a:t>
            </a:r>
          </a:p>
          <a:p>
            <a:pPr marL="285750" indent="-285750">
              <a:buFont typeface="Arial" panose="020B0604020202020204" pitchFamily="34" charset="0"/>
              <a:buChar char="•"/>
            </a:pPr>
            <a:r>
              <a:rPr lang="lv-LV" noProof="0" dirty="0">
                <a:solidFill>
                  <a:srgbClr val="4A66AC"/>
                </a:solidFill>
                <a:latin typeface="Cambria" panose="02040503050406030204" pitchFamily="18" charset="0"/>
                <a:ea typeface="Cambria" panose="02040503050406030204" pitchFamily="18" charset="0"/>
              </a:rPr>
              <a:t>Saeima</a:t>
            </a:r>
          </a:p>
          <a:p>
            <a:pPr marL="285750" indent="-285750">
              <a:buFont typeface="Arial" panose="020B0604020202020204" pitchFamily="34" charset="0"/>
              <a:buChar char="•"/>
            </a:pPr>
            <a:r>
              <a:rPr lang="lv-LV" noProof="0" dirty="0">
                <a:solidFill>
                  <a:srgbClr val="4A66AC"/>
                </a:solidFill>
                <a:latin typeface="Cambria" panose="02040503050406030204" pitchFamily="18" charset="0"/>
                <a:ea typeface="Cambria" panose="02040503050406030204" pitchFamily="18" charset="0"/>
              </a:rPr>
              <a:t>Kad balsot?</a:t>
            </a:r>
          </a:p>
          <a:p>
            <a:pPr marL="285750" indent="-285750">
              <a:buFont typeface="Arial" panose="020B0604020202020204" pitchFamily="34" charset="0"/>
              <a:buChar char="•"/>
            </a:pPr>
            <a:r>
              <a:rPr lang="lv-LV" noProof="0" dirty="0">
                <a:solidFill>
                  <a:srgbClr val="4A66AC"/>
                </a:solidFill>
                <a:latin typeface="Cambria" panose="02040503050406030204" pitchFamily="18" charset="0"/>
                <a:ea typeface="Cambria" panose="02040503050406030204" pitchFamily="18" charset="0"/>
              </a:rPr>
              <a:t>Kur balsot?</a:t>
            </a:r>
          </a:p>
          <a:p>
            <a:pPr marL="285750" indent="-285750">
              <a:buFont typeface="Arial" panose="020B0604020202020204" pitchFamily="34" charset="0"/>
              <a:buChar char="•"/>
            </a:pPr>
            <a:r>
              <a:rPr lang="lv-LV" noProof="0" dirty="0">
                <a:solidFill>
                  <a:srgbClr val="4A66AC"/>
                </a:solidFill>
                <a:latin typeface="Cambria" panose="02040503050406030204" pitchFamily="18" charset="0"/>
                <a:ea typeface="Cambria" panose="02040503050406030204" pitchFamily="18" charset="0"/>
              </a:rPr>
              <a:t>Proporcionālās vēlēšanas</a:t>
            </a:r>
          </a:p>
          <a:p>
            <a:pPr marL="285750" indent="-285750">
              <a:buFont typeface="Arial" panose="020B0604020202020204" pitchFamily="34" charset="0"/>
              <a:buChar char="•"/>
            </a:pPr>
            <a:r>
              <a:rPr lang="lv-LV" noProof="0" dirty="0">
                <a:solidFill>
                  <a:srgbClr val="4A66AC"/>
                </a:solidFill>
                <a:latin typeface="Cambria" panose="02040503050406030204" pitchFamily="18" charset="0"/>
                <a:ea typeface="Cambria" panose="02040503050406030204" pitchFamily="18" charset="0"/>
              </a:rPr>
              <a:t>Vēlēšanu apgabali</a:t>
            </a:r>
          </a:p>
          <a:p>
            <a:pPr marL="285750" indent="-285750">
              <a:buFont typeface="Arial" panose="020B0604020202020204" pitchFamily="34" charset="0"/>
              <a:buChar char="•"/>
            </a:pPr>
            <a:r>
              <a:rPr lang="lv-LV" noProof="0" dirty="0">
                <a:solidFill>
                  <a:srgbClr val="4A66AC"/>
                </a:solidFill>
                <a:latin typeface="Cambria" panose="02040503050406030204" pitchFamily="18" charset="0"/>
                <a:ea typeface="Cambria" panose="02040503050406030204" pitchFamily="18" charset="0"/>
              </a:rPr>
              <a:t>Partijas</a:t>
            </a:r>
          </a:p>
          <a:p>
            <a:pPr marL="285750" indent="-285750">
              <a:buFont typeface="Arial" panose="020B0604020202020204" pitchFamily="34" charset="0"/>
              <a:buChar char="•"/>
            </a:pPr>
            <a:r>
              <a:rPr lang="lv-LV" noProof="0" dirty="0">
                <a:solidFill>
                  <a:srgbClr val="4A66AC"/>
                </a:solidFill>
                <a:latin typeface="Cambria" panose="02040503050406030204" pitchFamily="18" charset="0"/>
                <a:ea typeface="Cambria" panose="02040503050406030204" pitchFamily="18" charset="0"/>
              </a:rPr>
              <a:t>Balsošanas process</a:t>
            </a:r>
            <a:br>
              <a:rPr lang="lv-LV" noProof="0" dirty="0">
                <a:solidFill>
                  <a:srgbClr val="4A66AC"/>
                </a:solidFill>
                <a:latin typeface="Cambria" panose="02040503050406030204" pitchFamily="18" charset="0"/>
                <a:ea typeface="Cambria" panose="02040503050406030204" pitchFamily="18" charset="0"/>
              </a:rPr>
            </a:br>
            <a:endParaRPr lang="lv-LV" noProof="0" dirty="0">
              <a:solidFill>
                <a:srgbClr val="4A66AC"/>
              </a:solidFill>
              <a:latin typeface="Cambria" panose="02040503050406030204" pitchFamily="18" charset="0"/>
              <a:ea typeface="Cambria" panose="02040503050406030204" pitchFamily="18" charset="0"/>
            </a:endParaRPr>
          </a:p>
          <a:p>
            <a:r>
              <a:rPr lang="lv-LV" noProof="0" dirty="0">
                <a:solidFill>
                  <a:srgbClr val="4A66AC"/>
                </a:solidFill>
                <a:latin typeface="Cambria" panose="02040503050406030204" pitchFamily="18" charset="0"/>
                <a:ea typeface="Cambria" panose="02040503050406030204" pitchFamily="18" charset="0"/>
              </a:rPr>
              <a:t>Partijas 15. Saeimas vēlēšanās</a:t>
            </a:r>
          </a:p>
          <a:p>
            <a:pPr marL="285750" indent="-285750">
              <a:buFont typeface="Arial" panose="020B0604020202020204" pitchFamily="34" charset="0"/>
              <a:buChar char="•"/>
            </a:pPr>
            <a:r>
              <a:rPr lang="lv-LV" noProof="0" dirty="0">
                <a:solidFill>
                  <a:srgbClr val="4A66AC"/>
                </a:solidFill>
                <a:latin typeface="Cambria" panose="02040503050406030204" pitchFamily="18" charset="0"/>
                <a:ea typeface="Cambria" panose="02040503050406030204" pitchFamily="18" charset="0"/>
              </a:rPr>
              <a:t>Galvenās partijas</a:t>
            </a:r>
          </a:p>
          <a:p>
            <a:endParaRPr lang="lv-LV" noProof="0" dirty="0">
              <a:solidFill>
                <a:srgbClr val="4A66AC"/>
              </a:solidFill>
              <a:latin typeface="Cambria" panose="02040503050406030204" pitchFamily="18" charset="0"/>
              <a:ea typeface="Cambria" panose="02040503050406030204" pitchFamily="18" charset="0"/>
            </a:endParaRPr>
          </a:p>
          <a:p>
            <a:r>
              <a:rPr lang="lv-LV" noProof="0" dirty="0">
                <a:solidFill>
                  <a:srgbClr val="4A66AC"/>
                </a:solidFill>
                <a:latin typeface="Cambria" panose="02040503050406030204" pitchFamily="18" charset="0"/>
                <a:ea typeface="Cambria" panose="02040503050406030204" pitchFamily="18" charset="0"/>
              </a:rPr>
              <a:t>Noslēgums</a:t>
            </a:r>
          </a:p>
        </p:txBody>
      </p:sp>
    </p:spTree>
    <p:extLst>
      <p:ext uri="{BB962C8B-B14F-4D97-AF65-F5344CB8AC3E}">
        <p14:creationId xmlns:p14="http://schemas.microsoft.com/office/powerpoint/2010/main" val="30793567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0220A-5852-D5B1-AAB1-4CAC2F6836A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E97CCBB-CA3A-4673-C1F8-2CF69F7B9F5D}"/>
              </a:ext>
            </a:extLst>
          </p:cNvPr>
          <p:cNvSpPr txBox="1"/>
          <p:nvPr/>
        </p:nvSpPr>
        <p:spPr>
          <a:xfrm>
            <a:off x="1167571" y="2753531"/>
            <a:ext cx="6509579" cy="1877437"/>
          </a:xfrm>
          <a:prstGeom prst="rect">
            <a:avLst/>
          </a:prstGeom>
          <a:noFill/>
        </p:spPr>
        <p:txBody>
          <a:bodyPr wrap="square" rtlCol="0">
            <a:spAutoFit/>
          </a:bodyPr>
          <a:lstStyle/>
          <a:p>
            <a:pPr>
              <a:spcAft>
                <a:spcPts val="800"/>
              </a:spcAft>
            </a:pPr>
            <a:r>
              <a:rPr lang="lv-LV" sz="1600" b="1" noProof="0" dirty="0">
                <a:solidFill>
                  <a:srgbClr val="4A66AC"/>
                </a:solidFill>
                <a:latin typeface="Cambria" panose="02040503050406030204" pitchFamily="18" charset="0"/>
                <a:ea typeface="Cambria" panose="02040503050406030204" pitchFamily="18" charset="0"/>
              </a:rPr>
              <a:t>Personības</a:t>
            </a:r>
          </a:p>
          <a:p>
            <a:pPr>
              <a:spcAft>
                <a:spcPts val="800"/>
              </a:spcAft>
            </a:pPr>
            <a:r>
              <a:rPr lang="lv-LV" sz="1600" b="1" noProof="0" dirty="0">
                <a:solidFill>
                  <a:srgbClr val="4A66AC"/>
                </a:solidFill>
                <a:latin typeface="Cambria" panose="02040503050406030204" pitchFamily="18" charset="0"/>
                <a:ea typeface="Cambria" panose="02040503050406030204" pitchFamily="18" charset="0"/>
              </a:rPr>
              <a:t>Andris Kulbergs </a:t>
            </a:r>
            <a:r>
              <a:rPr lang="lv-LV" sz="1600" noProof="0" dirty="0">
                <a:solidFill>
                  <a:srgbClr val="4A66AC"/>
                </a:solidFill>
                <a:latin typeface="Cambria" panose="02040503050406030204" pitchFamily="18" charset="0"/>
                <a:ea typeface="Cambria" panose="02040503050406030204" pitchFamily="18" charset="0"/>
              </a:rPr>
              <a:t>– Politiķis un uzņēmējs (piem., vadījis Latvian Authorized Automobile Dealers Association), bijušais Saeimas deputāts un kopš 2026. g. maija Ministru prezidents</a:t>
            </a:r>
          </a:p>
          <a:p>
            <a:pPr>
              <a:spcAft>
                <a:spcPts val="800"/>
              </a:spcAft>
            </a:pPr>
            <a:endParaRPr lang="lv-LV" sz="1600" noProof="0" dirty="0">
              <a:solidFill>
                <a:srgbClr val="4A66AC"/>
              </a:solidFill>
              <a:latin typeface="Cambria" panose="02040503050406030204" pitchFamily="18" charset="0"/>
              <a:ea typeface="Cambria" panose="02040503050406030204" pitchFamily="18" charset="0"/>
            </a:endParaRPr>
          </a:p>
          <a:p>
            <a:pPr>
              <a:spcAft>
                <a:spcPts val="800"/>
              </a:spcAft>
            </a:pPr>
            <a:endParaRPr lang="lv-LV" sz="1600" noProof="0" dirty="0">
              <a:solidFill>
                <a:srgbClr val="4A66AC"/>
              </a:solidFill>
              <a:latin typeface="Cambria" panose="02040503050406030204" pitchFamily="18" charset="0"/>
              <a:ea typeface="Cambria" panose="02040503050406030204" pitchFamily="18" charset="0"/>
            </a:endParaRPr>
          </a:p>
        </p:txBody>
      </p:sp>
      <p:pic>
        <p:nvPicPr>
          <p:cNvPr id="9" name="Picture 8">
            <a:extLst>
              <a:ext uri="{FF2B5EF4-FFF2-40B4-BE49-F238E27FC236}">
                <a16:creationId xmlns:a16="http://schemas.microsoft.com/office/drawing/2014/main" id="{48A4C94D-FF0B-A681-A32C-5849A7A23F8E}"/>
              </a:ext>
            </a:extLst>
          </p:cNvPr>
          <p:cNvPicPr>
            <a:picLocks noChangeAspect="1"/>
          </p:cNvPicPr>
          <p:nvPr/>
        </p:nvPicPr>
        <p:blipFill>
          <a:blip r:embed="rId2"/>
          <a:stretch>
            <a:fillRect/>
          </a:stretch>
        </p:blipFill>
        <p:spPr>
          <a:xfrm>
            <a:off x="8682849" y="930000"/>
            <a:ext cx="2053022" cy="2847975"/>
          </a:xfrm>
          <a:prstGeom prst="rect">
            <a:avLst/>
          </a:prstGeom>
          <a:ln w="19050">
            <a:solidFill>
              <a:srgbClr val="4A66AC"/>
            </a:solidFill>
          </a:ln>
        </p:spPr>
      </p:pic>
      <p:sp>
        <p:nvSpPr>
          <p:cNvPr id="11" name="TextBox 10">
            <a:extLst>
              <a:ext uri="{FF2B5EF4-FFF2-40B4-BE49-F238E27FC236}">
                <a16:creationId xmlns:a16="http://schemas.microsoft.com/office/drawing/2014/main" id="{E80C9AAC-035C-F674-AD74-6CB7F5FC1792}"/>
              </a:ext>
            </a:extLst>
          </p:cNvPr>
          <p:cNvSpPr txBox="1"/>
          <p:nvPr/>
        </p:nvSpPr>
        <p:spPr>
          <a:xfrm>
            <a:off x="8549499" y="3930184"/>
            <a:ext cx="2053021" cy="338554"/>
          </a:xfrm>
          <a:prstGeom prst="rect">
            <a:avLst/>
          </a:prstGeom>
          <a:solidFill>
            <a:schemeClr val="bg1"/>
          </a:solidFill>
        </p:spPr>
        <p:txBody>
          <a:bodyPr wrap="square" rtlCol="0">
            <a:spAutoFit/>
          </a:bodyPr>
          <a:lstStyle/>
          <a:p>
            <a:pPr algn="ctr"/>
            <a:r>
              <a:rPr lang="lv-LV" sz="1600" i="1" noProof="0" dirty="0">
                <a:solidFill>
                  <a:srgbClr val="4A66AC"/>
                </a:solidFill>
                <a:latin typeface="Cambria" panose="02040503050406030204" pitchFamily="18" charset="0"/>
                <a:ea typeface="Cambria" panose="02040503050406030204" pitchFamily="18" charset="0"/>
              </a:rPr>
              <a:t>Andris Kulbergs</a:t>
            </a:r>
          </a:p>
        </p:txBody>
      </p:sp>
      <p:pic>
        <p:nvPicPr>
          <p:cNvPr id="6" name="Picture 5">
            <a:extLst>
              <a:ext uri="{FF2B5EF4-FFF2-40B4-BE49-F238E27FC236}">
                <a16:creationId xmlns:a16="http://schemas.microsoft.com/office/drawing/2014/main" id="{31DA5178-BC69-E0E1-2B50-E1927509EDC1}"/>
              </a:ext>
            </a:extLst>
          </p:cNvPr>
          <p:cNvPicPr>
            <a:picLocks noChangeAspect="1"/>
          </p:cNvPicPr>
          <p:nvPr/>
        </p:nvPicPr>
        <p:blipFill>
          <a:blip r:embed="rId3"/>
          <a:stretch>
            <a:fillRect/>
          </a:stretch>
        </p:blipFill>
        <p:spPr>
          <a:xfrm>
            <a:off x="1253296" y="930000"/>
            <a:ext cx="4534533" cy="1381318"/>
          </a:xfrm>
          <a:prstGeom prst="rect">
            <a:avLst/>
          </a:prstGeom>
          <a:ln>
            <a:solidFill>
              <a:srgbClr val="4A66AC"/>
            </a:solidFill>
          </a:ln>
        </p:spPr>
      </p:pic>
    </p:spTree>
    <p:extLst>
      <p:ext uri="{BB962C8B-B14F-4D97-AF65-F5344CB8AC3E}">
        <p14:creationId xmlns:p14="http://schemas.microsoft.com/office/powerpoint/2010/main" val="35065187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7E28B-104A-7468-D923-27ACD74FF3F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ADFD164-A7F0-DCC2-276E-6658048D6769}"/>
              </a:ext>
            </a:extLst>
          </p:cNvPr>
          <p:cNvSpPr txBox="1"/>
          <p:nvPr/>
        </p:nvSpPr>
        <p:spPr>
          <a:xfrm>
            <a:off x="1220721" y="951123"/>
            <a:ext cx="8447151" cy="523220"/>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Partijas – (#9) Jaunā Vienotība</a:t>
            </a:r>
            <a:endParaRPr lang="lv-LV" sz="2000" b="1" i="1" noProof="0" dirty="0">
              <a:solidFill>
                <a:srgbClr val="4A66AC"/>
              </a:solidFill>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23F7F15E-CB44-F8B7-62D8-32685CDBB168}"/>
              </a:ext>
            </a:extLst>
          </p:cNvPr>
          <p:cNvSpPr txBox="1"/>
          <p:nvPr/>
        </p:nvSpPr>
        <p:spPr>
          <a:xfrm>
            <a:off x="1220721" y="3327352"/>
            <a:ext cx="6382052" cy="2616101"/>
          </a:xfrm>
          <a:prstGeom prst="rect">
            <a:avLst/>
          </a:prstGeom>
          <a:noFill/>
        </p:spPr>
        <p:txBody>
          <a:bodyPr wrap="square" rtlCol="0">
            <a:spAutoFit/>
          </a:bodyPr>
          <a:lstStyle/>
          <a:p>
            <a:pPr>
              <a:spcAft>
                <a:spcPts val="800"/>
              </a:spcAft>
            </a:pPr>
            <a:r>
              <a:rPr lang="lv-LV" sz="1600" b="1" noProof="0" dirty="0">
                <a:solidFill>
                  <a:srgbClr val="4A66AC"/>
                </a:solidFill>
                <a:latin typeface="Cambria" panose="02040503050406030204" pitchFamily="18" charset="0"/>
                <a:ea typeface="Cambria" panose="02040503050406030204" pitchFamily="18" charset="0"/>
              </a:rPr>
              <a:t>Kopsavilkums</a:t>
            </a:r>
          </a:p>
          <a:p>
            <a:pPr>
              <a:spcAft>
                <a:spcPts val="800"/>
              </a:spcAft>
            </a:pPr>
            <a:r>
              <a:rPr lang="lv-LV" sz="1600" noProof="0" dirty="0">
                <a:solidFill>
                  <a:srgbClr val="4A66AC"/>
                </a:solidFill>
                <a:latin typeface="Cambria" panose="02040503050406030204" pitchFamily="18" charset="0"/>
                <a:ea typeface="Cambria" panose="02040503050406030204" pitchFamily="18" charset="0"/>
              </a:rPr>
              <a:t>Centriski liberāla pro-eiropiska partija. </a:t>
            </a:r>
          </a:p>
          <a:p>
            <a:pPr>
              <a:spcAft>
                <a:spcPts val="800"/>
              </a:spcAft>
            </a:pPr>
            <a:r>
              <a:rPr lang="lv-LV" sz="1600" noProof="0" dirty="0">
                <a:solidFill>
                  <a:srgbClr val="4A66AC"/>
                </a:solidFill>
                <a:latin typeface="Cambria" panose="02040503050406030204" pitchFamily="18" charset="0"/>
                <a:ea typeface="Cambria" panose="02040503050406030204" pitchFamily="18" charset="0"/>
              </a:rPr>
              <a:t>Atbalsta tirgus ekonomiju, līdzsvarojot sociālo labklājību un reformas ar tirgus ekonomijas stabilitāti. </a:t>
            </a:r>
          </a:p>
          <a:p>
            <a:pPr>
              <a:spcAft>
                <a:spcPts val="800"/>
              </a:spcAft>
            </a:pPr>
            <a:r>
              <a:rPr lang="lv-LV" sz="1600" noProof="0" dirty="0">
                <a:solidFill>
                  <a:srgbClr val="4A66AC"/>
                </a:solidFill>
                <a:latin typeface="Cambria" panose="02040503050406030204" pitchFamily="18" charset="0"/>
                <a:ea typeface="Cambria" panose="02040503050406030204" pitchFamily="18" charset="0"/>
              </a:rPr>
              <a:t>Jaunā Vienotība vai tās priekštece Vienotība ir vadījusi Latvijas ārpolitiku kopš 2014. g.</a:t>
            </a:r>
            <a:br>
              <a:rPr lang="lv-LV" sz="1600" noProof="0" dirty="0">
                <a:solidFill>
                  <a:srgbClr val="4A66AC"/>
                </a:solidFill>
                <a:latin typeface="Cambria" panose="02040503050406030204" pitchFamily="18" charset="0"/>
                <a:ea typeface="Cambria" panose="02040503050406030204" pitchFamily="18" charset="0"/>
              </a:rPr>
            </a:br>
            <a:br>
              <a:rPr lang="lv-LV" sz="1600" noProof="0" dirty="0">
                <a:solidFill>
                  <a:srgbClr val="4A66AC"/>
                </a:solidFill>
                <a:latin typeface="Cambria" panose="02040503050406030204" pitchFamily="18" charset="0"/>
                <a:ea typeface="Cambria" panose="02040503050406030204" pitchFamily="18" charset="0"/>
              </a:rPr>
            </a:br>
            <a:r>
              <a:rPr lang="lv-LV" sz="1600" b="1" noProof="0" dirty="0">
                <a:solidFill>
                  <a:srgbClr val="4A66AC"/>
                </a:solidFill>
                <a:latin typeface="Cambria" panose="02040503050406030204" pitchFamily="18" charset="0"/>
                <a:ea typeface="Cambria" panose="02040503050406030204" pitchFamily="18" charset="0"/>
              </a:rPr>
              <a:t>Līdzības ar kādu Kanādas vai ASV politisko partiju</a:t>
            </a:r>
            <a:r>
              <a:rPr lang="lv-LV" sz="1600" noProof="0" dirty="0">
                <a:solidFill>
                  <a:srgbClr val="4A66AC"/>
                </a:solidFill>
                <a:latin typeface="Cambria" panose="02040503050406030204" pitchFamily="18" charset="0"/>
                <a:ea typeface="Cambria" panose="02040503050406030204" pitchFamily="18" charset="0"/>
              </a:rPr>
              <a:t> – Kanādas Liberal partijai un ASV Democratic partijai</a:t>
            </a:r>
          </a:p>
        </p:txBody>
      </p:sp>
      <p:pic>
        <p:nvPicPr>
          <p:cNvPr id="4" name="Picture 3">
            <a:extLst>
              <a:ext uri="{FF2B5EF4-FFF2-40B4-BE49-F238E27FC236}">
                <a16:creationId xmlns:a16="http://schemas.microsoft.com/office/drawing/2014/main" id="{027433C0-FC3E-B932-065C-E96D9F7453E2}"/>
              </a:ext>
            </a:extLst>
          </p:cNvPr>
          <p:cNvPicPr>
            <a:picLocks noChangeAspect="1"/>
          </p:cNvPicPr>
          <p:nvPr/>
        </p:nvPicPr>
        <p:blipFill>
          <a:blip r:embed="rId2"/>
          <a:stretch>
            <a:fillRect/>
          </a:stretch>
        </p:blipFill>
        <p:spPr>
          <a:xfrm>
            <a:off x="1303913" y="1648449"/>
            <a:ext cx="2140272" cy="1370736"/>
          </a:xfrm>
          <a:prstGeom prst="rect">
            <a:avLst/>
          </a:prstGeom>
          <a:ln>
            <a:solidFill>
              <a:schemeClr val="accent1"/>
            </a:solidFill>
          </a:ln>
        </p:spPr>
      </p:pic>
      <p:sp>
        <p:nvSpPr>
          <p:cNvPr id="12" name="TextBox 11">
            <a:extLst>
              <a:ext uri="{FF2B5EF4-FFF2-40B4-BE49-F238E27FC236}">
                <a16:creationId xmlns:a16="http://schemas.microsoft.com/office/drawing/2014/main" id="{8020DFC3-495F-B9B5-644F-A8921EA07F0D}"/>
              </a:ext>
            </a:extLst>
          </p:cNvPr>
          <p:cNvSpPr txBox="1"/>
          <p:nvPr/>
        </p:nvSpPr>
        <p:spPr>
          <a:xfrm>
            <a:off x="7602773" y="5675949"/>
            <a:ext cx="1574470" cy="646331"/>
          </a:xfrm>
          <a:prstGeom prst="rect">
            <a:avLst/>
          </a:prstGeom>
          <a:noFill/>
        </p:spPr>
        <p:txBody>
          <a:bodyPr wrap="none" rtlCol="0">
            <a:spAutoFit/>
          </a:bodyPr>
          <a:lstStyle/>
          <a:p>
            <a:r>
              <a:rPr lang="lv-LV" sz="3600" b="1" noProof="0" dirty="0">
                <a:solidFill>
                  <a:srgbClr val="4A66AC"/>
                </a:solidFill>
                <a:latin typeface="Cambria" panose="02040503050406030204" pitchFamily="18" charset="0"/>
                <a:ea typeface="Cambria" panose="02040503050406030204" pitchFamily="18" charset="0"/>
              </a:rPr>
              <a:t>turp …</a:t>
            </a:r>
          </a:p>
        </p:txBody>
      </p:sp>
    </p:spTree>
    <p:extLst>
      <p:ext uri="{BB962C8B-B14F-4D97-AF65-F5344CB8AC3E}">
        <p14:creationId xmlns:p14="http://schemas.microsoft.com/office/powerpoint/2010/main" val="7722119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AA844-1223-6C78-F8F9-8DF6DF53823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FEC9AB9-2679-C385-690F-767C09D969F2}"/>
              </a:ext>
            </a:extLst>
          </p:cNvPr>
          <p:cNvSpPr txBox="1"/>
          <p:nvPr/>
        </p:nvSpPr>
        <p:spPr>
          <a:xfrm>
            <a:off x="1077846" y="2518593"/>
            <a:ext cx="8999312" cy="3365024"/>
          </a:xfrm>
          <a:prstGeom prst="rect">
            <a:avLst/>
          </a:prstGeom>
          <a:noFill/>
        </p:spPr>
        <p:txBody>
          <a:bodyPr wrap="square" rtlCol="0">
            <a:spAutoFit/>
          </a:bodyPr>
          <a:lstStyle/>
          <a:p>
            <a:pPr>
              <a:spcAft>
                <a:spcPts val="800"/>
              </a:spcAft>
            </a:pPr>
            <a:r>
              <a:rPr lang="lv-LV" sz="1600" b="1" noProof="0" dirty="0">
                <a:solidFill>
                  <a:srgbClr val="4A66AC"/>
                </a:solidFill>
                <a:latin typeface="Cambria" panose="02040503050406030204" pitchFamily="18" charset="0"/>
                <a:ea typeface="Cambria" panose="02040503050406030204" pitchFamily="18" charset="0"/>
              </a:rPr>
              <a:t>Izvilkumi no programmas</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Stipra Latvija drošā Eiropā</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Atbalsts Ukrainai līdz taisnīgam mieram un tās eiroatlantiskajai integrācijai</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Stiprināt sankcijas un pārtraukt Krievijas un Baltkrievijas ekonomisko ietekmējamību</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Atbalsta Stambulas konvenciju</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Neļaut robežpārkāpējiem iekļūt Latvijā</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Stingrākus nosacījumus trešo valsts pilsoņu uzturēšanās</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Par latviešu valodas lietošanu visās jomās</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Stiprināt diasporas saiknes ar Latviju un veicināt repatriāciju</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Taisnīgu zaļo pāreju</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a:t>
            </a:r>
          </a:p>
        </p:txBody>
      </p:sp>
      <p:pic>
        <p:nvPicPr>
          <p:cNvPr id="4" name="Picture 3">
            <a:extLst>
              <a:ext uri="{FF2B5EF4-FFF2-40B4-BE49-F238E27FC236}">
                <a16:creationId xmlns:a16="http://schemas.microsoft.com/office/drawing/2014/main" id="{5118499C-4623-E020-E050-0301E2E6D199}"/>
              </a:ext>
            </a:extLst>
          </p:cNvPr>
          <p:cNvPicPr>
            <a:picLocks noChangeAspect="1"/>
          </p:cNvPicPr>
          <p:nvPr/>
        </p:nvPicPr>
        <p:blipFill>
          <a:blip r:embed="rId2"/>
          <a:stretch>
            <a:fillRect/>
          </a:stretch>
        </p:blipFill>
        <p:spPr>
          <a:xfrm>
            <a:off x="1170563" y="794065"/>
            <a:ext cx="2140272" cy="1370736"/>
          </a:xfrm>
          <a:prstGeom prst="rect">
            <a:avLst/>
          </a:prstGeom>
          <a:ln>
            <a:solidFill>
              <a:schemeClr val="accent1"/>
            </a:solidFill>
          </a:ln>
        </p:spPr>
      </p:pic>
      <p:sp>
        <p:nvSpPr>
          <p:cNvPr id="8" name="TextBox 7">
            <a:extLst>
              <a:ext uri="{FF2B5EF4-FFF2-40B4-BE49-F238E27FC236}">
                <a16:creationId xmlns:a16="http://schemas.microsoft.com/office/drawing/2014/main" id="{DDC5C3CC-37EC-9419-EA54-35E1469369FD}"/>
              </a:ext>
            </a:extLst>
          </p:cNvPr>
          <p:cNvSpPr txBox="1"/>
          <p:nvPr/>
        </p:nvSpPr>
        <p:spPr>
          <a:xfrm>
            <a:off x="7602773" y="5675949"/>
            <a:ext cx="1574470" cy="646331"/>
          </a:xfrm>
          <a:prstGeom prst="rect">
            <a:avLst/>
          </a:prstGeom>
          <a:noFill/>
        </p:spPr>
        <p:txBody>
          <a:bodyPr wrap="none" rtlCol="0">
            <a:spAutoFit/>
          </a:bodyPr>
          <a:lstStyle/>
          <a:p>
            <a:r>
              <a:rPr lang="lv-LV" sz="3600" b="1" noProof="0" dirty="0">
                <a:solidFill>
                  <a:srgbClr val="4A66AC"/>
                </a:solidFill>
                <a:latin typeface="Cambria" panose="02040503050406030204" pitchFamily="18" charset="0"/>
                <a:ea typeface="Cambria" panose="02040503050406030204" pitchFamily="18" charset="0"/>
              </a:rPr>
              <a:t>turp …</a:t>
            </a:r>
          </a:p>
        </p:txBody>
      </p:sp>
    </p:spTree>
    <p:extLst>
      <p:ext uri="{BB962C8B-B14F-4D97-AF65-F5344CB8AC3E}">
        <p14:creationId xmlns:p14="http://schemas.microsoft.com/office/powerpoint/2010/main" val="14361550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34D1E-FD3B-F497-2406-73BF1ADB4B9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EF0DC42-1DE3-747D-4E93-91FE8C0FB99D}"/>
              </a:ext>
            </a:extLst>
          </p:cNvPr>
          <p:cNvSpPr txBox="1"/>
          <p:nvPr/>
        </p:nvSpPr>
        <p:spPr>
          <a:xfrm>
            <a:off x="1134996" y="2627513"/>
            <a:ext cx="4141854" cy="2369880"/>
          </a:xfrm>
          <a:prstGeom prst="rect">
            <a:avLst/>
          </a:prstGeom>
          <a:noFill/>
        </p:spPr>
        <p:txBody>
          <a:bodyPr wrap="square" rtlCol="0">
            <a:spAutoFit/>
          </a:bodyPr>
          <a:lstStyle/>
          <a:p>
            <a:pPr>
              <a:spcAft>
                <a:spcPts val="800"/>
              </a:spcAft>
            </a:pPr>
            <a:r>
              <a:rPr lang="lv-LV" sz="1600" b="1" noProof="0" dirty="0">
                <a:solidFill>
                  <a:srgbClr val="4A66AC"/>
                </a:solidFill>
                <a:latin typeface="Cambria" panose="02040503050406030204" pitchFamily="18" charset="0"/>
                <a:ea typeface="Cambria" panose="02040503050406030204" pitchFamily="18" charset="0"/>
              </a:rPr>
              <a:t>Personības</a:t>
            </a:r>
          </a:p>
          <a:p>
            <a:pPr>
              <a:spcAft>
                <a:spcPts val="800"/>
              </a:spcAft>
            </a:pPr>
            <a:r>
              <a:rPr lang="lv-LV" sz="1600" b="1" noProof="0" dirty="0">
                <a:solidFill>
                  <a:srgbClr val="4A66AC"/>
                </a:solidFill>
                <a:latin typeface="Cambria" panose="02040503050406030204" pitchFamily="18" charset="0"/>
                <a:ea typeface="Cambria" panose="02040503050406030204" pitchFamily="18" charset="0"/>
              </a:rPr>
              <a:t>Arvils Ašerādens </a:t>
            </a:r>
            <a:r>
              <a:rPr lang="lv-LV" sz="1600" noProof="0" dirty="0">
                <a:solidFill>
                  <a:srgbClr val="4A66AC"/>
                </a:solidFill>
                <a:latin typeface="Cambria" panose="02040503050406030204" pitchFamily="18" charset="0"/>
                <a:ea typeface="Cambria" panose="02040503050406030204" pitchFamily="18" charset="0"/>
              </a:rPr>
              <a:t>– Ministru prezidenta kandidāts, pašreizējais finanšu ministrs, bijušais ekonomikas ministrs un bijušais Saeimas deputāts</a:t>
            </a:r>
          </a:p>
          <a:p>
            <a:pPr>
              <a:spcAft>
                <a:spcPts val="800"/>
              </a:spcAft>
            </a:pPr>
            <a:r>
              <a:rPr lang="lv-LV" sz="1600" b="1" noProof="0" dirty="0">
                <a:solidFill>
                  <a:srgbClr val="4A66AC"/>
                </a:solidFill>
                <a:latin typeface="Cambria" panose="02040503050406030204" pitchFamily="18" charset="0"/>
                <a:ea typeface="Cambria" panose="02040503050406030204" pitchFamily="18" charset="0"/>
              </a:rPr>
              <a:t>Baiba Braže </a:t>
            </a:r>
            <a:r>
              <a:rPr lang="lv-LV" sz="1600" noProof="0" dirty="0">
                <a:solidFill>
                  <a:srgbClr val="4A66AC"/>
                </a:solidFill>
                <a:latin typeface="Cambria" panose="02040503050406030204" pitchFamily="18" charset="0"/>
                <a:ea typeface="Cambria" panose="02040503050406030204" pitchFamily="18" charset="0"/>
              </a:rPr>
              <a:t>– Pašreizējā ārlietu ministre </a:t>
            </a:r>
          </a:p>
          <a:p>
            <a:pPr>
              <a:spcAft>
                <a:spcPts val="800"/>
              </a:spcAft>
            </a:pPr>
            <a:r>
              <a:rPr lang="lv-LV" sz="1600" b="1" noProof="0" dirty="0">
                <a:solidFill>
                  <a:srgbClr val="4A66AC"/>
                </a:solidFill>
                <a:latin typeface="Cambria" panose="02040503050406030204" pitchFamily="18" charset="0"/>
                <a:ea typeface="Cambria" panose="02040503050406030204" pitchFamily="18" charset="0"/>
              </a:rPr>
              <a:t>Evika Siliņa </a:t>
            </a:r>
            <a:r>
              <a:rPr lang="lv-LV" sz="1600" noProof="0" dirty="0">
                <a:solidFill>
                  <a:srgbClr val="4A66AC"/>
                </a:solidFill>
                <a:latin typeface="Cambria" panose="02040503050406030204" pitchFamily="18" charset="0"/>
                <a:ea typeface="Cambria" panose="02040503050406030204" pitchFamily="18" charset="0"/>
              </a:rPr>
              <a:t>– Partijas vadītāja un bijusī Ministru prezidente līdz 2026.g. maiju</a:t>
            </a:r>
          </a:p>
        </p:txBody>
      </p:sp>
      <p:pic>
        <p:nvPicPr>
          <p:cNvPr id="4" name="Picture 3">
            <a:extLst>
              <a:ext uri="{FF2B5EF4-FFF2-40B4-BE49-F238E27FC236}">
                <a16:creationId xmlns:a16="http://schemas.microsoft.com/office/drawing/2014/main" id="{ACF2031F-ECD5-09FE-FFD9-6F70A034BD87}"/>
              </a:ext>
            </a:extLst>
          </p:cNvPr>
          <p:cNvPicPr>
            <a:picLocks noChangeAspect="1"/>
          </p:cNvPicPr>
          <p:nvPr/>
        </p:nvPicPr>
        <p:blipFill>
          <a:blip r:embed="rId2"/>
          <a:stretch>
            <a:fillRect/>
          </a:stretch>
        </p:blipFill>
        <p:spPr>
          <a:xfrm>
            <a:off x="1239771" y="952198"/>
            <a:ext cx="2140272" cy="1370736"/>
          </a:xfrm>
          <a:prstGeom prst="rect">
            <a:avLst/>
          </a:prstGeom>
          <a:ln>
            <a:solidFill>
              <a:schemeClr val="accent1"/>
            </a:solidFill>
          </a:ln>
        </p:spPr>
      </p:pic>
      <p:pic>
        <p:nvPicPr>
          <p:cNvPr id="7" name="Picture 6">
            <a:extLst>
              <a:ext uri="{FF2B5EF4-FFF2-40B4-BE49-F238E27FC236}">
                <a16:creationId xmlns:a16="http://schemas.microsoft.com/office/drawing/2014/main" id="{3004D4F6-703A-70B1-630D-D45F37F8257C}"/>
              </a:ext>
            </a:extLst>
          </p:cNvPr>
          <p:cNvPicPr>
            <a:picLocks noChangeAspect="1"/>
          </p:cNvPicPr>
          <p:nvPr/>
        </p:nvPicPr>
        <p:blipFill>
          <a:blip r:embed="rId3"/>
          <a:stretch>
            <a:fillRect/>
          </a:stretch>
        </p:blipFill>
        <p:spPr>
          <a:xfrm>
            <a:off x="7731913" y="952198"/>
            <a:ext cx="1806131" cy="2381250"/>
          </a:xfrm>
          <a:prstGeom prst="rect">
            <a:avLst/>
          </a:prstGeom>
          <a:noFill/>
          <a:ln w="19050">
            <a:solidFill>
              <a:srgbClr val="4A66AC"/>
            </a:solidFill>
          </a:ln>
        </p:spPr>
      </p:pic>
      <p:pic>
        <p:nvPicPr>
          <p:cNvPr id="9" name="Picture 8">
            <a:extLst>
              <a:ext uri="{FF2B5EF4-FFF2-40B4-BE49-F238E27FC236}">
                <a16:creationId xmlns:a16="http://schemas.microsoft.com/office/drawing/2014/main" id="{4BDE792E-F8F6-D251-DC11-E5F841F75ABF}"/>
              </a:ext>
            </a:extLst>
          </p:cNvPr>
          <p:cNvPicPr>
            <a:picLocks noChangeAspect="1"/>
          </p:cNvPicPr>
          <p:nvPr/>
        </p:nvPicPr>
        <p:blipFill>
          <a:blip r:embed="rId4"/>
          <a:stretch>
            <a:fillRect/>
          </a:stretch>
        </p:blipFill>
        <p:spPr>
          <a:xfrm>
            <a:off x="9858802" y="952198"/>
            <a:ext cx="1910233" cy="2381250"/>
          </a:xfrm>
          <a:prstGeom prst="rect">
            <a:avLst/>
          </a:prstGeom>
          <a:noFill/>
          <a:ln w="19050">
            <a:solidFill>
              <a:srgbClr val="4A66AC"/>
            </a:solidFill>
          </a:ln>
        </p:spPr>
      </p:pic>
      <p:sp>
        <p:nvSpPr>
          <p:cNvPr id="11" name="TextBox 10">
            <a:extLst>
              <a:ext uri="{FF2B5EF4-FFF2-40B4-BE49-F238E27FC236}">
                <a16:creationId xmlns:a16="http://schemas.microsoft.com/office/drawing/2014/main" id="{5AFF68C6-8DE2-357D-1FB3-D5386823D52E}"/>
              </a:ext>
            </a:extLst>
          </p:cNvPr>
          <p:cNvSpPr txBox="1"/>
          <p:nvPr/>
        </p:nvSpPr>
        <p:spPr>
          <a:xfrm>
            <a:off x="6353894" y="3473899"/>
            <a:ext cx="4562171" cy="338554"/>
          </a:xfrm>
          <a:prstGeom prst="rect">
            <a:avLst/>
          </a:prstGeom>
          <a:solidFill>
            <a:schemeClr val="bg1"/>
          </a:solidFill>
        </p:spPr>
        <p:txBody>
          <a:bodyPr wrap="square" rtlCol="0">
            <a:spAutoFit/>
          </a:bodyPr>
          <a:lstStyle/>
          <a:p>
            <a:r>
              <a:rPr lang="lv-LV" sz="1600" i="1" noProof="0" dirty="0">
                <a:solidFill>
                  <a:srgbClr val="4A66AC"/>
                </a:solidFill>
                <a:latin typeface="Cambria" panose="02040503050406030204" pitchFamily="18" charset="0"/>
                <a:ea typeface="Cambria" panose="02040503050406030204" pitchFamily="18" charset="0"/>
              </a:rPr>
              <a:t>Arvils Ašerādens, Baiba Braže un Evika Siliņa</a:t>
            </a:r>
          </a:p>
        </p:txBody>
      </p:sp>
      <p:pic>
        <p:nvPicPr>
          <p:cNvPr id="6" name="Picture 5">
            <a:extLst>
              <a:ext uri="{FF2B5EF4-FFF2-40B4-BE49-F238E27FC236}">
                <a16:creationId xmlns:a16="http://schemas.microsoft.com/office/drawing/2014/main" id="{0BC03CAE-4316-A7A5-C618-15FA8AF5CC74}"/>
              </a:ext>
            </a:extLst>
          </p:cNvPr>
          <p:cNvPicPr>
            <a:picLocks noChangeAspect="1"/>
          </p:cNvPicPr>
          <p:nvPr/>
        </p:nvPicPr>
        <p:blipFill>
          <a:blip r:embed="rId5"/>
          <a:stretch>
            <a:fillRect/>
          </a:stretch>
        </p:blipFill>
        <p:spPr>
          <a:xfrm>
            <a:off x="5796667" y="952198"/>
            <a:ext cx="1533191" cy="2381250"/>
          </a:xfrm>
          <a:prstGeom prst="rect">
            <a:avLst/>
          </a:prstGeom>
          <a:ln w="19050">
            <a:solidFill>
              <a:schemeClr val="accent1"/>
            </a:solidFill>
          </a:ln>
        </p:spPr>
      </p:pic>
    </p:spTree>
    <p:extLst>
      <p:ext uri="{BB962C8B-B14F-4D97-AF65-F5344CB8AC3E}">
        <p14:creationId xmlns:p14="http://schemas.microsoft.com/office/powerpoint/2010/main" val="3890706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FB8A1-6722-3DCB-CFF1-4F7EDFA6728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D7C5CA7-80D7-206A-1A99-0B6EF5007314}"/>
              </a:ext>
            </a:extLst>
          </p:cNvPr>
          <p:cNvSpPr txBox="1"/>
          <p:nvPr/>
        </p:nvSpPr>
        <p:spPr>
          <a:xfrm>
            <a:off x="889816" y="792118"/>
            <a:ext cx="8447151" cy="523220"/>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Partija – (#8) Latvija Pirmā Vietā</a:t>
            </a:r>
            <a:endParaRPr lang="lv-LV" sz="2000" b="1" i="1" noProof="0" dirty="0">
              <a:solidFill>
                <a:srgbClr val="4A66AC"/>
              </a:solidFill>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BAC644FD-3BD5-2EAF-756F-F99CCB5F741D}"/>
              </a:ext>
            </a:extLst>
          </p:cNvPr>
          <p:cNvSpPr txBox="1"/>
          <p:nvPr/>
        </p:nvSpPr>
        <p:spPr>
          <a:xfrm>
            <a:off x="889816" y="3347189"/>
            <a:ext cx="8542404" cy="2718693"/>
          </a:xfrm>
          <a:prstGeom prst="rect">
            <a:avLst/>
          </a:prstGeom>
          <a:noFill/>
        </p:spPr>
        <p:txBody>
          <a:bodyPr wrap="square" rtlCol="0">
            <a:spAutoFit/>
          </a:bodyPr>
          <a:lstStyle/>
          <a:p>
            <a:pPr>
              <a:spcAft>
                <a:spcPts val="800"/>
              </a:spcAft>
            </a:pPr>
            <a:r>
              <a:rPr lang="lv-LV" sz="1600" b="1" noProof="0" dirty="0">
                <a:solidFill>
                  <a:srgbClr val="4A66AC"/>
                </a:solidFill>
                <a:latin typeface="Cambria" panose="02040503050406030204" pitchFamily="18" charset="0"/>
                <a:ea typeface="Cambria" panose="02040503050406030204" pitchFamily="18" charset="0"/>
              </a:rPr>
              <a:t>Kopsavilkums</a:t>
            </a:r>
          </a:p>
          <a:p>
            <a:pPr>
              <a:spcAft>
                <a:spcPts val="800"/>
              </a:spcAft>
            </a:pPr>
            <a:r>
              <a:rPr lang="lv-LV" sz="1600" noProof="0" dirty="0">
                <a:solidFill>
                  <a:srgbClr val="4A66AC"/>
                </a:solidFill>
                <a:latin typeface="Cambria" panose="02040503050406030204" pitchFamily="18" charset="0"/>
                <a:ea typeface="Cambria" panose="02040503050406030204" pitchFamily="18" charset="0"/>
              </a:rPr>
              <a:t>Labā spārna populistu partija ar liberālu pieeju ekonomijai, kura pārstāv lielo uzņēmēju intereses.</a:t>
            </a:r>
          </a:p>
          <a:p>
            <a:pPr>
              <a:spcAft>
                <a:spcPts val="800"/>
              </a:spcAft>
            </a:pPr>
            <a:r>
              <a:rPr lang="lv-LV" sz="1600" noProof="0" dirty="0">
                <a:solidFill>
                  <a:srgbClr val="4A66AC"/>
                </a:solidFill>
                <a:latin typeface="Cambria" panose="02040503050406030204" pitchFamily="18" charset="0"/>
                <a:ea typeface="Cambria" panose="02040503050406030204" pitchFamily="18" charset="0"/>
              </a:rPr>
              <a:t>Uzsver tradicionālās kristietības vērtības. </a:t>
            </a:r>
          </a:p>
          <a:p>
            <a:pPr>
              <a:spcAft>
                <a:spcPts val="800"/>
              </a:spcAft>
            </a:pPr>
            <a:r>
              <a:rPr lang="lv-LV" sz="1600" noProof="0" dirty="0">
                <a:solidFill>
                  <a:srgbClr val="4A66AC"/>
                </a:solidFill>
                <a:latin typeface="Cambria" panose="02040503050406030204" pitchFamily="18" charset="0"/>
                <a:ea typeface="Cambria" panose="02040503050406030204" pitchFamily="18" charset="0"/>
              </a:rPr>
              <a:t>Izmanto skaļu un populistisku valodu īpaši sociālos mēdījos.</a:t>
            </a:r>
          </a:p>
          <a:p>
            <a:pPr>
              <a:spcAft>
                <a:spcPts val="800"/>
              </a:spcAft>
            </a:pPr>
            <a:r>
              <a:rPr lang="lv-LV" sz="1600" noProof="0" dirty="0">
                <a:solidFill>
                  <a:srgbClr val="4A66AC"/>
                </a:solidFill>
                <a:latin typeface="Cambria" panose="02040503050406030204" pitchFamily="18" charset="0"/>
                <a:ea typeface="Cambria" panose="02040503050406030204" pitchFamily="18" charset="0"/>
              </a:rPr>
              <a:t>Vada uzņēmējs Ainārs Šlesers, kurš orientējies ar globāliem labo spārna populistiem kā Trump ASV un Orban Ungārijā.</a:t>
            </a:r>
            <a:br>
              <a:rPr lang="lv-LV" sz="1600" noProof="0" dirty="0">
                <a:solidFill>
                  <a:srgbClr val="4A66AC"/>
                </a:solidFill>
                <a:latin typeface="Cambria" panose="02040503050406030204" pitchFamily="18" charset="0"/>
                <a:ea typeface="Cambria" panose="02040503050406030204" pitchFamily="18" charset="0"/>
              </a:rPr>
            </a:br>
            <a:br>
              <a:rPr lang="lv-LV" sz="1600" noProof="0" dirty="0">
                <a:solidFill>
                  <a:srgbClr val="4A66AC"/>
                </a:solidFill>
                <a:latin typeface="Cambria" panose="02040503050406030204" pitchFamily="18" charset="0"/>
                <a:ea typeface="Cambria" panose="02040503050406030204" pitchFamily="18" charset="0"/>
              </a:rPr>
            </a:br>
            <a:r>
              <a:rPr lang="lv-LV" sz="1600" b="1" noProof="0" dirty="0">
                <a:solidFill>
                  <a:srgbClr val="4A66AC"/>
                </a:solidFill>
                <a:latin typeface="Cambria" panose="02040503050406030204" pitchFamily="18" charset="0"/>
                <a:ea typeface="Cambria" panose="02040503050406030204" pitchFamily="18" charset="0"/>
              </a:rPr>
              <a:t>Līdzības ar kādu Kanādas vai ASV politisko partiju</a:t>
            </a:r>
            <a:r>
              <a:rPr lang="lv-LV" sz="1600" noProof="0" dirty="0">
                <a:solidFill>
                  <a:srgbClr val="4A66AC"/>
                </a:solidFill>
                <a:latin typeface="Cambria" panose="02040503050406030204" pitchFamily="18" charset="0"/>
                <a:ea typeface="Cambria" panose="02040503050406030204" pitchFamily="18" charset="0"/>
              </a:rPr>
              <a:t> – ASV MAGA</a:t>
            </a:r>
          </a:p>
        </p:txBody>
      </p:sp>
      <p:pic>
        <p:nvPicPr>
          <p:cNvPr id="4" name="Picture 3">
            <a:extLst>
              <a:ext uri="{FF2B5EF4-FFF2-40B4-BE49-F238E27FC236}">
                <a16:creationId xmlns:a16="http://schemas.microsoft.com/office/drawing/2014/main" id="{BBE57578-FA43-E54A-1F01-42927D56BE6A}"/>
              </a:ext>
            </a:extLst>
          </p:cNvPr>
          <p:cNvPicPr>
            <a:picLocks noChangeAspect="1"/>
          </p:cNvPicPr>
          <p:nvPr/>
        </p:nvPicPr>
        <p:blipFill>
          <a:blip r:embed="rId2"/>
          <a:stretch>
            <a:fillRect/>
          </a:stretch>
        </p:blipFill>
        <p:spPr>
          <a:xfrm>
            <a:off x="985653" y="1514995"/>
            <a:ext cx="2600688" cy="1543265"/>
          </a:xfrm>
          <a:prstGeom prst="rect">
            <a:avLst/>
          </a:prstGeom>
          <a:ln w="9525">
            <a:solidFill>
              <a:srgbClr val="4A66AC"/>
            </a:solidFill>
          </a:ln>
        </p:spPr>
      </p:pic>
      <p:sp>
        <p:nvSpPr>
          <p:cNvPr id="8" name="TextBox 7">
            <a:extLst>
              <a:ext uri="{FF2B5EF4-FFF2-40B4-BE49-F238E27FC236}">
                <a16:creationId xmlns:a16="http://schemas.microsoft.com/office/drawing/2014/main" id="{B736F8A5-D67D-B591-3D5D-FD16F48E3C4E}"/>
              </a:ext>
            </a:extLst>
          </p:cNvPr>
          <p:cNvSpPr txBox="1"/>
          <p:nvPr/>
        </p:nvSpPr>
        <p:spPr>
          <a:xfrm>
            <a:off x="7602773" y="5675949"/>
            <a:ext cx="1574470" cy="646331"/>
          </a:xfrm>
          <a:prstGeom prst="rect">
            <a:avLst/>
          </a:prstGeom>
          <a:noFill/>
        </p:spPr>
        <p:txBody>
          <a:bodyPr wrap="none" rtlCol="0">
            <a:spAutoFit/>
          </a:bodyPr>
          <a:lstStyle/>
          <a:p>
            <a:r>
              <a:rPr lang="lv-LV" sz="3600" b="1" noProof="0" dirty="0">
                <a:solidFill>
                  <a:srgbClr val="4A66AC"/>
                </a:solidFill>
                <a:latin typeface="Cambria" panose="02040503050406030204" pitchFamily="18" charset="0"/>
                <a:ea typeface="Cambria" panose="02040503050406030204" pitchFamily="18" charset="0"/>
              </a:rPr>
              <a:t>turp …</a:t>
            </a:r>
          </a:p>
        </p:txBody>
      </p:sp>
    </p:spTree>
    <p:extLst>
      <p:ext uri="{BB962C8B-B14F-4D97-AF65-F5344CB8AC3E}">
        <p14:creationId xmlns:p14="http://schemas.microsoft.com/office/powerpoint/2010/main" val="8321131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D02B0-0C61-F6A7-1F8C-29F45A648AA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58DA9AD-E012-6CAF-B0F1-665630A31DA4}"/>
              </a:ext>
            </a:extLst>
          </p:cNvPr>
          <p:cNvSpPr txBox="1"/>
          <p:nvPr/>
        </p:nvSpPr>
        <p:spPr>
          <a:xfrm>
            <a:off x="1049848" y="2552555"/>
            <a:ext cx="8542404" cy="3365024"/>
          </a:xfrm>
          <a:prstGeom prst="rect">
            <a:avLst/>
          </a:prstGeom>
          <a:noFill/>
        </p:spPr>
        <p:txBody>
          <a:bodyPr wrap="square" rtlCol="0">
            <a:spAutoFit/>
          </a:bodyPr>
          <a:lstStyle/>
          <a:p>
            <a:pPr>
              <a:spcAft>
                <a:spcPts val="800"/>
              </a:spcAft>
            </a:pPr>
            <a:r>
              <a:rPr lang="lv-LV" sz="1600" b="1" noProof="0" dirty="0">
                <a:solidFill>
                  <a:srgbClr val="4A66AC"/>
                </a:solidFill>
                <a:latin typeface="Cambria" panose="02040503050406030204" pitchFamily="18" charset="0"/>
                <a:ea typeface="Cambria" panose="02040503050406030204" pitchFamily="18" charset="0"/>
              </a:rPr>
              <a:t>Izvilkumi no programmas</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Atbalstīt Ukrainas iestāšanos ES bet ne NATO </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Denonsēt Stambulas konvenciju un Satversmē noteikt ģimenes definīciju</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Uzsākt bezprecedenta cīņu ar nelegālo migrāciju</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Pret krievu valodas aizliegšanu darba vietās</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Vieglāku politiku lieliem uzņēmējiem un zemākus nodokļu</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Pret Rail Baltica</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Samazināt zaļā kursa prasības</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Apvienot ministrijas un valsts iestādes</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Tautas ievēlētu prezidentu</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a:t>
            </a:r>
          </a:p>
        </p:txBody>
      </p:sp>
      <p:pic>
        <p:nvPicPr>
          <p:cNvPr id="4" name="Picture 3">
            <a:extLst>
              <a:ext uri="{FF2B5EF4-FFF2-40B4-BE49-F238E27FC236}">
                <a16:creationId xmlns:a16="http://schemas.microsoft.com/office/drawing/2014/main" id="{768255C9-8152-692E-AE62-E8B929A1C0E3}"/>
              </a:ext>
            </a:extLst>
          </p:cNvPr>
          <p:cNvPicPr>
            <a:picLocks noChangeAspect="1"/>
          </p:cNvPicPr>
          <p:nvPr/>
        </p:nvPicPr>
        <p:blipFill>
          <a:blip r:embed="rId2"/>
          <a:stretch>
            <a:fillRect/>
          </a:stretch>
        </p:blipFill>
        <p:spPr>
          <a:xfrm>
            <a:off x="1123000" y="733065"/>
            <a:ext cx="2600688" cy="1543265"/>
          </a:xfrm>
          <a:prstGeom prst="rect">
            <a:avLst/>
          </a:prstGeom>
          <a:ln w="9525">
            <a:solidFill>
              <a:srgbClr val="4A66AC"/>
            </a:solidFill>
          </a:ln>
        </p:spPr>
      </p:pic>
      <p:sp>
        <p:nvSpPr>
          <p:cNvPr id="10" name="TextBox 9">
            <a:extLst>
              <a:ext uri="{FF2B5EF4-FFF2-40B4-BE49-F238E27FC236}">
                <a16:creationId xmlns:a16="http://schemas.microsoft.com/office/drawing/2014/main" id="{73E95421-B54B-40A1-5DCE-35C0F5AC5651}"/>
              </a:ext>
            </a:extLst>
          </p:cNvPr>
          <p:cNvSpPr txBox="1"/>
          <p:nvPr/>
        </p:nvSpPr>
        <p:spPr>
          <a:xfrm>
            <a:off x="7602773" y="5675949"/>
            <a:ext cx="1574470" cy="646331"/>
          </a:xfrm>
          <a:prstGeom prst="rect">
            <a:avLst/>
          </a:prstGeom>
          <a:noFill/>
        </p:spPr>
        <p:txBody>
          <a:bodyPr wrap="none" rtlCol="0">
            <a:spAutoFit/>
          </a:bodyPr>
          <a:lstStyle/>
          <a:p>
            <a:r>
              <a:rPr lang="lv-LV" sz="3600" b="1" noProof="0" dirty="0">
                <a:solidFill>
                  <a:srgbClr val="4A66AC"/>
                </a:solidFill>
                <a:latin typeface="Cambria" panose="02040503050406030204" pitchFamily="18" charset="0"/>
                <a:ea typeface="Cambria" panose="02040503050406030204" pitchFamily="18" charset="0"/>
              </a:rPr>
              <a:t>turp …</a:t>
            </a:r>
          </a:p>
        </p:txBody>
      </p:sp>
    </p:spTree>
    <p:extLst>
      <p:ext uri="{BB962C8B-B14F-4D97-AF65-F5344CB8AC3E}">
        <p14:creationId xmlns:p14="http://schemas.microsoft.com/office/powerpoint/2010/main" val="40119192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6C72BB-2ABB-62EA-A2B0-C82D06F794B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D96BAEF-C103-E8A7-0CC1-8AF5EF05BAD7}"/>
              </a:ext>
            </a:extLst>
          </p:cNvPr>
          <p:cNvSpPr txBox="1"/>
          <p:nvPr/>
        </p:nvSpPr>
        <p:spPr>
          <a:xfrm>
            <a:off x="883095" y="3448050"/>
            <a:ext cx="3231706" cy="1426031"/>
          </a:xfrm>
          <a:prstGeom prst="rect">
            <a:avLst/>
          </a:prstGeom>
          <a:noFill/>
        </p:spPr>
        <p:txBody>
          <a:bodyPr wrap="square" rtlCol="0">
            <a:spAutoFit/>
          </a:bodyPr>
          <a:lstStyle/>
          <a:p>
            <a:pPr>
              <a:spcAft>
                <a:spcPts val="800"/>
              </a:spcAft>
            </a:pPr>
            <a:r>
              <a:rPr lang="lv-LV" sz="1600" b="1" noProof="0" dirty="0">
                <a:solidFill>
                  <a:srgbClr val="4A66AC"/>
                </a:solidFill>
                <a:latin typeface="Cambria" panose="02040503050406030204" pitchFamily="18" charset="0"/>
                <a:ea typeface="Cambria" panose="02040503050406030204" pitchFamily="18" charset="0"/>
              </a:rPr>
              <a:t>Personības </a:t>
            </a:r>
          </a:p>
          <a:p>
            <a:pPr>
              <a:spcAft>
                <a:spcPts val="800"/>
              </a:spcAft>
            </a:pPr>
            <a:r>
              <a:rPr lang="lv-LV" sz="1600" b="1" noProof="0" dirty="0">
                <a:solidFill>
                  <a:srgbClr val="4A66AC"/>
                </a:solidFill>
                <a:latin typeface="Cambria" panose="02040503050406030204" pitchFamily="18" charset="0"/>
                <a:ea typeface="Cambria" panose="02040503050406030204" pitchFamily="18" charset="0"/>
              </a:rPr>
              <a:t>Ainārs Šlesers </a:t>
            </a:r>
            <a:r>
              <a:rPr lang="lv-LV" sz="1600" noProof="0" dirty="0">
                <a:solidFill>
                  <a:srgbClr val="4A66AC"/>
                </a:solidFill>
                <a:latin typeface="Cambria" panose="02040503050406030204" pitchFamily="18" charset="0"/>
                <a:ea typeface="Cambria" panose="02040503050406030204" pitchFamily="18" charset="0"/>
              </a:rPr>
              <a:t>– Partijas vadītājs, Ministru prezidenta kandidāts un oligarhs </a:t>
            </a:r>
            <a:br>
              <a:rPr lang="lv-LV" sz="1600" noProof="0" dirty="0">
                <a:solidFill>
                  <a:srgbClr val="4A66AC"/>
                </a:solidFill>
                <a:latin typeface="Cambria" panose="02040503050406030204" pitchFamily="18" charset="0"/>
                <a:ea typeface="Cambria" panose="02040503050406030204" pitchFamily="18" charset="0"/>
              </a:rPr>
            </a:br>
            <a:endParaRPr lang="lv-LV" sz="1600" noProof="0" dirty="0">
              <a:solidFill>
                <a:srgbClr val="4A66AC"/>
              </a:solidFill>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BC26AB0B-F5A4-4F76-9C88-DD3119BFB635}"/>
              </a:ext>
            </a:extLst>
          </p:cNvPr>
          <p:cNvPicPr>
            <a:picLocks noChangeAspect="1"/>
          </p:cNvPicPr>
          <p:nvPr/>
        </p:nvPicPr>
        <p:blipFill>
          <a:blip r:embed="rId2"/>
          <a:stretch>
            <a:fillRect/>
          </a:stretch>
        </p:blipFill>
        <p:spPr>
          <a:xfrm>
            <a:off x="977238" y="1208756"/>
            <a:ext cx="2600688" cy="1543265"/>
          </a:xfrm>
          <a:prstGeom prst="rect">
            <a:avLst/>
          </a:prstGeom>
          <a:ln w="9525">
            <a:solidFill>
              <a:srgbClr val="4A66AC"/>
            </a:solidFill>
          </a:ln>
        </p:spPr>
      </p:pic>
      <p:pic>
        <p:nvPicPr>
          <p:cNvPr id="6" name="Picture 5">
            <a:extLst>
              <a:ext uri="{FF2B5EF4-FFF2-40B4-BE49-F238E27FC236}">
                <a16:creationId xmlns:a16="http://schemas.microsoft.com/office/drawing/2014/main" id="{AE04A3AF-3716-C975-3FF5-E628E4C3AC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7975" y="1253118"/>
            <a:ext cx="4336681" cy="2670535"/>
          </a:xfrm>
          <a:prstGeom prst="rect">
            <a:avLst/>
          </a:prstGeom>
          <a:ln w="19050">
            <a:solidFill>
              <a:srgbClr val="4A66AC"/>
            </a:solidFill>
          </a:ln>
        </p:spPr>
      </p:pic>
      <p:sp>
        <p:nvSpPr>
          <p:cNvPr id="7" name="TextBox 6">
            <a:extLst>
              <a:ext uri="{FF2B5EF4-FFF2-40B4-BE49-F238E27FC236}">
                <a16:creationId xmlns:a16="http://schemas.microsoft.com/office/drawing/2014/main" id="{27D7DA19-D157-BE47-45B9-833E23C0F4DF}"/>
              </a:ext>
            </a:extLst>
          </p:cNvPr>
          <p:cNvSpPr txBox="1"/>
          <p:nvPr/>
        </p:nvSpPr>
        <p:spPr>
          <a:xfrm>
            <a:off x="5229224" y="4092445"/>
            <a:ext cx="5100817" cy="584775"/>
          </a:xfrm>
          <a:prstGeom prst="rect">
            <a:avLst/>
          </a:prstGeom>
          <a:solidFill>
            <a:schemeClr val="bg1"/>
          </a:solidFill>
        </p:spPr>
        <p:txBody>
          <a:bodyPr wrap="square" rtlCol="0">
            <a:spAutoFit/>
          </a:bodyPr>
          <a:lstStyle/>
          <a:p>
            <a:r>
              <a:rPr lang="lv-LV" sz="1600" i="1" noProof="0" dirty="0">
                <a:solidFill>
                  <a:srgbClr val="4A66AC"/>
                </a:solidFill>
                <a:latin typeface="Cambria" panose="02040503050406030204" pitchFamily="18" charset="0"/>
                <a:ea typeface="Cambria" panose="02040503050406030204" pitchFamily="18" charset="0"/>
              </a:rPr>
              <a:t>Ainārs Šlesers ar citiem Eiropas labā spārna politiķiem ar Ungārijas Orban, pirms Orban zaudēja 2026.g. vēlēšanas.</a:t>
            </a:r>
          </a:p>
        </p:txBody>
      </p:sp>
      <p:pic>
        <p:nvPicPr>
          <p:cNvPr id="8" name="Picture 7">
            <a:extLst>
              <a:ext uri="{FF2B5EF4-FFF2-40B4-BE49-F238E27FC236}">
                <a16:creationId xmlns:a16="http://schemas.microsoft.com/office/drawing/2014/main" id="{7BB75AC5-079E-812F-F5B3-01D31C52E2F5}"/>
              </a:ext>
            </a:extLst>
          </p:cNvPr>
          <p:cNvPicPr>
            <a:picLocks noChangeAspect="1"/>
          </p:cNvPicPr>
          <p:nvPr/>
        </p:nvPicPr>
        <p:blipFill>
          <a:blip r:embed="rId4"/>
          <a:stretch>
            <a:fillRect/>
          </a:stretch>
        </p:blipFill>
        <p:spPr>
          <a:xfrm>
            <a:off x="4519505" y="1253118"/>
            <a:ext cx="2105240" cy="2670535"/>
          </a:xfrm>
          <a:prstGeom prst="rect">
            <a:avLst/>
          </a:prstGeom>
          <a:ln w="19050">
            <a:solidFill>
              <a:schemeClr val="accent1"/>
            </a:solidFill>
          </a:ln>
        </p:spPr>
      </p:pic>
    </p:spTree>
    <p:extLst>
      <p:ext uri="{BB962C8B-B14F-4D97-AF65-F5344CB8AC3E}">
        <p14:creationId xmlns:p14="http://schemas.microsoft.com/office/powerpoint/2010/main" val="9171244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39F69-6677-4CD1-6FBC-96A05C43837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5638F4B-21CB-97FF-CBDF-1EF50C75FAF5}"/>
              </a:ext>
            </a:extLst>
          </p:cNvPr>
          <p:cNvSpPr txBox="1"/>
          <p:nvPr/>
        </p:nvSpPr>
        <p:spPr>
          <a:xfrm>
            <a:off x="849246" y="551465"/>
            <a:ext cx="8447151" cy="523220"/>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Partijas – (#5) Nacionālā Apvienība</a:t>
            </a:r>
            <a:endParaRPr lang="lv-LV" sz="2000" b="1" i="1" noProof="0" dirty="0">
              <a:solidFill>
                <a:srgbClr val="4A66AC"/>
              </a:solidFill>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80D95913-6A03-3631-6655-F848EDE1C7BE}"/>
              </a:ext>
            </a:extLst>
          </p:cNvPr>
          <p:cNvSpPr txBox="1"/>
          <p:nvPr/>
        </p:nvSpPr>
        <p:spPr>
          <a:xfrm>
            <a:off x="849246" y="2963376"/>
            <a:ext cx="8342379" cy="3170099"/>
          </a:xfrm>
          <a:prstGeom prst="rect">
            <a:avLst/>
          </a:prstGeom>
          <a:noFill/>
        </p:spPr>
        <p:txBody>
          <a:bodyPr wrap="square" rtlCol="0">
            <a:spAutoFit/>
          </a:bodyPr>
          <a:lstStyle/>
          <a:p>
            <a:pPr>
              <a:spcAft>
                <a:spcPts val="800"/>
              </a:spcAft>
            </a:pPr>
            <a:r>
              <a:rPr lang="lv-LV" sz="1600" b="1" noProof="0" dirty="0">
                <a:solidFill>
                  <a:srgbClr val="4A66AC"/>
                </a:solidFill>
                <a:latin typeface="Cambria" panose="02040503050406030204" pitchFamily="18" charset="0"/>
                <a:ea typeface="Cambria" panose="02040503050406030204" pitchFamily="18" charset="0"/>
              </a:rPr>
              <a:t>Kopsavilkums</a:t>
            </a:r>
          </a:p>
          <a:p>
            <a:pPr>
              <a:spcAft>
                <a:spcPts val="800"/>
              </a:spcAft>
            </a:pPr>
            <a:r>
              <a:rPr lang="lv-LV" sz="1600" noProof="0" dirty="0">
                <a:solidFill>
                  <a:srgbClr val="4A66AC"/>
                </a:solidFill>
                <a:latin typeface="Cambria" panose="02040503050406030204" pitchFamily="18" charset="0"/>
                <a:ea typeface="Cambria" panose="02040503050406030204" pitchFamily="18" charset="0"/>
              </a:rPr>
              <a:t>Nacionālkonservatīva partija ar liberālu pieeju ekonomijai. </a:t>
            </a:r>
          </a:p>
          <a:p>
            <a:pPr>
              <a:spcAft>
                <a:spcPts val="800"/>
              </a:spcAft>
            </a:pPr>
            <a:r>
              <a:rPr lang="lv-LV" sz="1600" noProof="0" dirty="0">
                <a:solidFill>
                  <a:srgbClr val="4A66AC"/>
                </a:solidFill>
                <a:latin typeface="Cambria" panose="02040503050406030204" pitchFamily="18" charset="0"/>
                <a:ea typeface="Cambria" panose="02040503050406030204" pitchFamily="18" charset="0"/>
              </a:rPr>
              <a:t>Pret dziļāku integrāciju un suverēno tiesību nodošanu Eiropas struktūrām. </a:t>
            </a:r>
          </a:p>
          <a:p>
            <a:pPr>
              <a:spcAft>
                <a:spcPts val="800"/>
              </a:spcAft>
            </a:pPr>
            <a:r>
              <a:rPr lang="lv-LV" sz="1600" noProof="0" dirty="0">
                <a:solidFill>
                  <a:srgbClr val="4A66AC"/>
                </a:solidFill>
                <a:latin typeface="Cambria" panose="02040503050406030204" pitchFamily="18" charset="0"/>
                <a:ea typeface="Cambria" panose="02040503050406030204" pitchFamily="18" charset="0"/>
              </a:rPr>
              <a:t>Stingra nostāja aizsargāt latviešu identitāti un valodu ar ģimeni kā pamatvērtību.</a:t>
            </a:r>
          </a:p>
          <a:p>
            <a:pPr>
              <a:spcAft>
                <a:spcPts val="800"/>
              </a:spcAft>
            </a:pPr>
            <a:r>
              <a:rPr lang="lv-LV" sz="1600" noProof="0" dirty="0">
                <a:solidFill>
                  <a:srgbClr val="4A66AC"/>
                </a:solidFill>
                <a:latin typeface="Cambria" panose="02040503050406030204" pitchFamily="18" charset="0"/>
                <a:ea typeface="Cambria" panose="02040503050406030204" pitchFamily="18" charset="0"/>
              </a:rPr>
              <a:t>Mazināt Krievijas ietekmi un PSRS mantojumu.</a:t>
            </a:r>
            <a:br>
              <a:rPr lang="lv-LV" sz="1600" noProof="0" dirty="0">
                <a:solidFill>
                  <a:srgbClr val="4A66AC"/>
                </a:solidFill>
                <a:latin typeface="Cambria" panose="02040503050406030204" pitchFamily="18" charset="0"/>
                <a:ea typeface="Cambria" panose="02040503050406030204" pitchFamily="18" charset="0"/>
              </a:rPr>
            </a:br>
            <a:br>
              <a:rPr lang="lv-LV" sz="1600" noProof="0" dirty="0">
                <a:solidFill>
                  <a:srgbClr val="4A66AC"/>
                </a:solidFill>
                <a:latin typeface="Cambria" panose="02040503050406030204" pitchFamily="18" charset="0"/>
                <a:ea typeface="Cambria" panose="02040503050406030204" pitchFamily="18" charset="0"/>
              </a:rPr>
            </a:br>
            <a:r>
              <a:rPr lang="lv-LV" sz="1600" b="1" noProof="0" dirty="0">
                <a:solidFill>
                  <a:srgbClr val="4A66AC"/>
                </a:solidFill>
                <a:latin typeface="Cambria" panose="02040503050406030204" pitchFamily="18" charset="0"/>
                <a:ea typeface="Cambria" panose="02040503050406030204" pitchFamily="18" charset="0"/>
              </a:rPr>
              <a:t>Līdzības ar kādu Kanādas vai ASV politisko partiju</a:t>
            </a:r>
            <a:r>
              <a:rPr lang="lv-LV" sz="1600" noProof="0" dirty="0">
                <a:solidFill>
                  <a:srgbClr val="4A66AC"/>
                </a:solidFill>
                <a:latin typeface="Cambria" panose="02040503050406030204" pitchFamily="18" charset="0"/>
                <a:ea typeface="Cambria" panose="02040503050406030204" pitchFamily="18" charset="0"/>
              </a:rPr>
              <a:t> – Kanādas Conservative partijai un </a:t>
            </a:r>
            <a:br>
              <a:rPr lang="lv-LV" sz="1600" noProof="0" dirty="0">
                <a:solidFill>
                  <a:srgbClr val="4A66AC"/>
                </a:solidFill>
                <a:latin typeface="Cambria" panose="02040503050406030204" pitchFamily="18" charset="0"/>
                <a:ea typeface="Cambria" panose="02040503050406030204" pitchFamily="18" charset="0"/>
              </a:rPr>
            </a:br>
            <a:r>
              <a:rPr lang="lv-LV" sz="1600" noProof="0" dirty="0">
                <a:solidFill>
                  <a:srgbClr val="4A66AC"/>
                </a:solidFill>
                <a:latin typeface="Cambria" panose="02040503050406030204" pitchFamily="18" charset="0"/>
                <a:ea typeface="Cambria" panose="02040503050406030204" pitchFamily="18" charset="0"/>
              </a:rPr>
              <a:t>ASV tradicionālai Republikāņu partijai</a:t>
            </a:r>
          </a:p>
          <a:p>
            <a:pPr>
              <a:spcAft>
                <a:spcPts val="800"/>
              </a:spcAft>
            </a:pPr>
            <a:endParaRPr lang="lv-LV" sz="1600" noProof="0" dirty="0">
              <a:solidFill>
                <a:srgbClr val="4A66AC"/>
              </a:solidFill>
              <a:latin typeface="Cambria" panose="02040503050406030204" pitchFamily="18" charset="0"/>
              <a:ea typeface="Cambria" panose="02040503050406030204" pitchFamily="18" charset="0"/>
            </a:endParaRPr>
          </a:p>
          <a:p>
            <a:endParaRPr lang="lv-LV" sz="1600" noProof="0" dirty="0">
              <a:solidFill>
                <a:srgbClr val="4A66AC"/>
              </a:solidFill>
              <a:latin typeface="Cambria" panose="02040503050406030204" pitchFamily="18" charset="0"/>
              <a:ea typeface="Cambria" panose="02040503050406030204" pitchFamily="18" charset="0"/>
            </a:endParaRPr>
          </a:p>
        </p:txBody>
      </p:sp>
      <p:pic>
        <p:nvPicPr>
          <p:cNvPr id="7" name="Picture 6">
            <a:extLst>
              <a:ext uri="{FF2B5EF4-FFF2-40B4-BE49-F238E27FC236}">
                <a16:creationId xmlns:a16="http://schemas.microsoft.com/office/drawing/2014/main" id="{49A7C817-40FE-6C7E-F4AE-306316A1C8BF}"/>
              </a:ext>
            </a:extLst>
          </p:cNvPr>
          <p:cNvPicPr>
            <a:picLocks noChangeAspect="1"/>
          </p:cNvPicPr>
          <p:nvPr/>
        </p:nvPicPr>
        <p:blipFill>
          <a:blip r:embed="rId2"/>
          <a:stretch>
            <a:fillRect/>
          </a:stretch>
        </p:blipFill>
        <p:spPr>
          <a:xfrm>
            <a:off x="921108" y="1333135"/>
            <a:ext cx="2219635" cy="1371791"/>
          </a:xfrm>
          <a:prstGeom prst="rect">
            <a:avLst/>
          </a:prstGeom>
          <a:ln w="19050">
            <a:solidFill>
              <a:schemeClr val="accent1"/>
            </a:solidFill>
          </a:ln>
        </p:spPr>
      </p:pic>
      <p:sp>
        <p:nvSpPr>
          <p:cNvPr id="8" name="TextBox 7">
            <a:extLst>
              <a:ext uri="{FF2B5EF4-FFF2-40B4-BE49-F238E27FC236}">
                <a16:creationId xmlns:a16="http://schemas.microsoft.com/office/drawing/2014/main" id="{B027873A-8973-1431-AB96-EFEBFE4DFA2B}"/>
              </a:ext>
            </a:extLst>
          </p:cNvPr>
          <p:cNvSpPr txBox="1"/>
          <p:nvPr/>
        </p:nvSpPr>
        <p:spPr>
          <a:xfrm>
            <a:off x="7602773" y="5675949"/>
            <a:ext cx="1574470" cy="646331"/>
          </a:xfrm>
          <a:prstGeom prst="rect">
            <a:avLst/>
          </a:prstGeom>
          <a:noFill/>
        </p:spPr>
        <p:txBody>
          <a:bodyPr wrap="none" rtlCol="0">
            <a:spAutoFit/>
          </a:bodyPr>
          <a:lstStyle/>
          <a:p>
            <a:r>
              <a:rPr lang="lv-LV" sz="3600" b="1" noProof="0" dirty="0">
                <a:solidFill>
                  <a:srgbClr val="4A66AC"/>
                </a:solidFill>
                <a:latin typeface="Cambria" panose="02040503050406030204" pitchFamily="18" charset="0"/>
                <a:ea typeface="Cambria" panose="02040503050406030204" pitchFamily="18" charset="0"/>
              </a:rPr>
              <a:t>turp …</a:t>
            </a:r>
          </a:p>
        </p:txBody>
      </p:sp>
    </p:spTree>
    <p:extLst>
      <p:ext uri="{BB962C8B-B14F-4D97-AF65-F5344CB8AC3E}">
        <p14:creationId xmlns:p14="http://schemas.microsoft.com/office/powerpoint/2010/main" val="18190732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EDFF5-A84B-69DF-AA3F-9FF4226670E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7071047-4A1C-5E31-4929-632CC76D3F79}"/>
              </a:ext>
            </a:extLst>
          </p:cNvPr>
          <p:cNvSpPr txBox="1"/>
          <p:nvPr/>
        </p:nvSpPr>
        <p:spPr>
          <a:xfrm>
            <a:off x="1106421" y="2774752"/>
            <a:ext cx="8342379" cy="3313728"/>
          </a:xfrm>
          <a:prstGeom prst="rect">
            <a:avLst/>
          </a:prstGeom>
          <a:noFill/>
        </p:spPr>
        <p:txBody>
          <a:bodyPr wrap="square" rtlCol="0">
            <a:spAutoFit/>
          </a:bodyPr>
          <a:lstStyle/>
          <a:p>
            <a:pPr>
              <a:spcAft>
                <a:spcPts val="800"/>
              </a:spcAft>
            </a:pPr>
            <a:r>
              <a:rPr lang="lv-LV" sz="1600" b="1" noProof="0" dirty="0">
                <a:solidFill>
                  <a:srgbClr val="4A66AC"/>
                </a:solidFill>
                <a:latin typeface="Cambria" panose="02040503050406030204" pitchFamily="18" charset="0"/>
                <a:ea typeface="Cambria" panose="02040503050406030204" pitchFamily="18" charset="0"/>
              </a:rPr>
              <a:t>Izvilkumi no programmas</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Uzturēt ciešas ekonomiskas un militāras saites ar ASV</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Atbalstīt Ukrainu līdz uzvarai un tās iestāšanos ES un NATO</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Pret Stambulas konvenciju un piedāvāt nacionālus atrisinājumus</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Neatbalsta ES lēmumus, kas noteiks Latvijai uzņemt imigrantus</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Pārraut ekonomiskas saites ar Krieviju un Baltkrieviju</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Izstrādāt attālinātu mācību platformu diasporai</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Veicināt pāreju uz atjaunīgiem enegoresursiem, izvērtējot ietekmi uz sociāli ekonomisko attīstību</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a:t>
            </a:r>
          </a:p>
          <a:p>
            <a:endParaRPr lang="lv-LV" sz="1600" noProof="0" dirty="0">
              <a:solidFill>
                <a:srgbClr val="4A66AC"/>
              </a:solidFill>
              <a:latin typeface="Cambria" panose="02040503050406030204" pitchFamily="18" charset="0"/>
              <a:ea typeface="Cambria" panose="02040503050406030204" pitchFamily="18" charset="0"/>
            </a:endParaRPr>
          </a:p>
        </p:txBody>
      </p:sp>
      <p:pic>
        <p:nvPicPr>
          <p:cNvPr id="7" name="Picture 6">
            <a:extLst>
              <a:ext uri="{FF2B5EF4-FFF2-40B4-BE49-F238E27FC236}">
                <a16:creationId xmlns:a16="http://schemas.microsoft.com/office/drawing/2014/main" id="{DF7BEA62-CB62-AFBE-8547-03CC6FD6B5D2}"/>
              </a:ext>
            </a:extLst>
          </p:cNvPr>
          <p:cNvPicPr>
            <a:picLocks noChangeAspect="1"/>
          </p:cNvPicPr>
          <p:nvPr/>
        </p:nvPicPr>
        <p:blipFill>
          <a:blip r:embed="rId2"/>
          <a:stretch>
            <a:fillRect/>
          </a:stretch>
        </p:blipFill>
        <p:spPr>
          <a:xfrm>
            <a:off x="1235433" y="898800"/>
            <a:ext cx="2219635" cy="1371791"/>
          </a:xfrm>
          <a:prstGeom prst="rect">
            <a:avLst/>
          </a:prstGeom>
          <a:ln w="19050">
            <a:solidFill>
              <a:schemeClr val="accent1"/>
            </a:solidFill>
          </a:ln>
        </p:spPr>
      </p:pic>
      <p:sp>
        <p:nvSpPr>
          <p:cNvPr id="4" name="TextBox 3">
            <a:extLst>
              <a:ext uri="{FF2B5EF4-FFF2-40B4-BE49-F238E27FC236}">
                <a16:creationId xmlns:a16="http://schemas.microsoft.com/office/drawing/2014/main" id="{EDAF386D-4A5C-C144-1FE7-802C8900ECBA}"/>
              </a:ext>
            </a:extLst>
          </p:cNvPr>
          <p:cNvSpPr txBox="1"/>
          <p:nvPr/>
        </p:nvSpPr>
        <p:spPr>
          <a:xfrm>
            <a:off x="7602773" y="5675949"/>
            <a:ext cx="1574470" cy="646331"/>
          </a:xfrm>
          <a:prstGeom prst="rect">
            <a:avLst/>
          </a:prstGeom>
          <a:noFill/>
        </p:spPr>
        <p:txBody>
          <a:bodyPr wrap="none" rtlCol="0">
            <a:spAutoFit/>
          </a:bodyPr>
          <a:lstStyle/>
          <a:p>
            <a:r>
              <a:rPr lang="lv-LV" sz="3600" b="1" noProof="0" dirty="0">
                <a:solidFill>
                  <a:srgbClr val="4A66AC"/>
                </a:solidFill>
                <a:latin typeface="Cambria" panose="02040503050406030204" pitchFamily="18" charset="0"/>
                <a:ea typeface="Cambria" panose="02040503050406030204" pitchFamily="18" charset="0"/>
              </a:rPr>
              <a:t>turp …</a:t>
            </a:r>
          </a:p>
        </p:txBody>
      </p:sp>
    </p:spTree>
    <p:extLst>
      <p:ext uri="{BB962C8B-B14F-4D97-AF65-F5344CB8AC3E}">
        <p14:creationId xmlns:p14="http://schemas.microsoft.com/office/powerpoint/2010/main" val="32030836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5E77B-3735-8EE9-5C4C-C7C69E922D3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1DD0044-C794-F3EA-10D8-D1D200839DDE}"/>
              </a:ext>
            </a:extLst>
          </p:cNvPr>
          <p:cNvSpPr txBox="1"/>
          <p:nvPr/>
        </p:nvSpPr>
        <p:spPr>
          <a:xfrm>
            <a:off x="811147" y="3079552"/>
            <a:ext cx="6332604" cy="1179810"/>
          </a:xfrm>
          <a:prstGeom prst="rect">
            <a:avLst/>
          </a:prstGeom>
          <a:noFill/>
        </p:spPr>
        <p:txBody>
          <a:bodyPr wrap="square" rtlCol="0">
            <a:spAutoFit/>
          </a:bodyPr>
          <a:lstStyle/>
          <a:p>
            <a:pPr>
              <a:spcAft>
                <a:spcPts val="800"/>
              </a:spcAft>
            </a:pPr>
            <a:r>
              <a:rPr lang="lv-LV" sz="1600" b="1" noProof="0" dirty="0">
                <a:solidFill>
                  <a:srgbClr val="4A66AC"/>
                </a:solidFill>
                <a:latin typeface="Cambria" panose="02040503050406030204" pitchFamily="18" charset="0"/>
                <a:ea typeface="Cambria" panose="02040503050406030204" pitchFamily="18" charset="0"/>
              </a:rPr>
              <a:t>Personības</a:t>
            </a:r>
          </a:p>
          <a:p>
            <a:pPr>
              <a:spcAft>
                <a:spcPts val="800"/>
              </a:spcAft>
            </a:pPr>
            <a:r>
              <a:rPr lang="lv-LV" sz="1600" b="1" noProof="0" dirty="0">
                <a:solidFill>
                  <a:srgbClr val="4A66AC"/>
                </a:solidFill>
                <a:latin typeface="Cambria" panose="02040503050406030204" pitchFamily="18" charset="0"/>
                <a:ea typeface="Cambria" panose="02040503050406030204" pitchFamily="18" charset="0"/>
              </a:rPr>
              <a:t>Ilze Indriksone </a:t>
            </a:r>
            <a:r>
              <a:rPr lang="lv-LV" sz="1600" noProof="0" dirty="0">
                <a:solidFill>
                  <a:srgbClr val="4A66AC"/>
                </a:solidFill>
                <a:latin typeface="Cambria" panose="02040503050406030204" pitchFamily="18" charset="0"/>
                <a:ea typeface="Cambria" panose="02040503050406030204" pitchFamily="18" charset="0"/>
              </a:rPr>
              <a:t>– Partijas vadītāja un Ministru prezidentes kandidāte, bijusī Saeimas deputāte, bijusī Ekonomikas ministre un pašreizējā Izglītības un zinātnes ministre</a:t>
            </a:r>
          </a:p>
        </p:txBody>
      </p:sp>
      <p:pic>
        <p:nvPicPr>
          <p:cNvPr id="7" name="Picture 6">
            <a:extLst>
              <a:ext uri="{FF2B5EF4-FFF2-40B4-BE49-F238E27FC236}">
                <a16:creationId xmlns:a16="http://schemas.microsoft.com/office/drawing/2014/main" id="{AABE77CF-AFEE-F1D7-46C0-05458BB546B7}"/>
              </a:ext>
            </a:extLst>
          </p:cNvPr>
          <p:cNvPicPr>
            <a:picLocks noChangeAspect="1"/>
          </p:cNvPicPr>
          <p:nvPr/>
        </p:nvPicPr>
        <p:blipFill>
          <a:blip r:embed="rId2"/>
          <a:stretch>
            <a:fillRect/>
          </a:stretch>
        </p:blipFill>
        <p:spPr>
          <a:xfrm>
            <a:off x="930633" y="1194075"/>
            <a:ext cx="2219635" cy="1371791"/>
          </a:xfrm>
          <a:prstGeom prst="rect">
            <a:avLst/>
          </a:prstGeom>
          <a:ln w="19050">
            <a:solidFill>
              <a:schemeClr val="accent1"/>
            </a:solidFill>
          </a:ln>
        </p:spPr>
      </p:pic>
      <p:pic>
        <p:nvPicPr>
          <p:cNvPr id="9" name="Picture 8">
            <a:extLst>
              <a:ext uri="{FF2B5EF4-FFF2-40B4-BE49-F238E27FC236}">
                <a16:creationId xmlns:a16="http://schemas.microsoft.com/office/drawing/2014/main" id="{7B96795A-025B-14B0-1200-07385A64E3E7}"/>
              </a:ext>
            </a:extLst>
          </p:cNvPr>
          <p:cNvPicPr>
            <a:picLocks noChangeAspect="1"/>
          </p:cNvPicPr>
          <p:nvPr/>
        </p:nvPicPr>
        <p:blipFill>
          <a:blip r:embed="rId3"/>
          <a:stretch>
            <a:fillRect/>
          </a:stretch>
        </p:blipFill>
        <p:spPr>
          <a:xfrm>
            <a:off x="7610285" y="1194075"/>
            <a:ext cx="2007458" cy="2933978"/>
          </a:xfrm>
          <a:prstGeom prst="rect">
            <a:avLst/>
          </a:prstGeom>
          <a:ln w="19050">
            <a:solidFill>
              <a:srgbClr val="4A66AC"/>
            </a:solidFill>
          </a:ln>
        </p:spPr>
      </p:pic>
      <p:sp>
        <p:nvSpPr>
          <p:cNvPr id="11" name="TextBox 10">
            <a:extLst>
              <a:ext uri="{FF2B5EF4-FFF2-40B4-BE49-F238E27FC236}">
                <a16:creationId xmlns:a16="http://schemas.microsoft.com/office/drawing/2014/main" id="{2462D446-CEBB-AAD0-1127-0C323070ED9F}"/>
              </a:ext>
            </a:extLst>
          </p:cNvPr>
          <p:cNvSpPr txBox="1"/>
          <p:nvPr/>
        </p:nvSpPr>
        <p:spPr>
          <a:xfrm>
            <a:off x="7610285" y="4307066"/>
            <a:ext cx="2007458" cy="338554"/>
          </a:xfrm>
          <a:prstGeom prst="rect">
            <a:avLst/>
          </a:prstGeom>
          <a:solidFill>
            <a:schemeClr val="bg1"/>
          </a:solidFill>
        </p:spPr>
        <p:txBody>
          <a:bodyPr wrap="square" rtlCol="0">
            <a:spAutoFit/>
          </a:bodyPr>
          <a:lstStyle/>
          <a:p>
            <a:pPr algn="ctr"/>
            <a:r>
              <a:rPr lang="lv-LV" sz="1600" i="1" noProof="0" dirty="0">
                <a:solidFill>
                  <a:srgbClr val="4A66AC"/>
                </a:solidFill>
                <a:latin typeface="Cambria" panose="02040503050406030204" pitchFamily="18" charset="0"/>
                <a:ea typeface="Cambria" panose="02040503050406030204" pitchFamily="18" charset="0"/>
              </a:rPr>
              <a:t>Ilze Indriksone</a:t>
            </a:r>
          </a:p>
        </p:txBody>
      </p:sp>
    </p:spTree>
    <p:extLst>
      <p:ext uri="{BB962C8B-B14F-4D97-AF65-F5344CB8AC3E}">
        <p14:creationId xmlns:p14="http://schemas.microsoft.com/office/powerpoint/2010/main" val="3485750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CE91E-F1F6-1255-5853-4F824CAF385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19B5175-7451-B891-6DA8-F5EC820648F2}"/>
              </a:ext>
            </a:extLst>
          </p:cNvPr>
          <p:cNvSpPr txBox="1"/>
          <p:nvPr/>
        </p:nvSpPr>
        <p:spPr>
          <a:xfrm>
            <a:off x="923925" y="585978"/>
            <a:ext cx="8848725" cy="5786199"/>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Saeima</a:t>
            </a:r>
          </a:p>
          <a:p>
            <a:endParaRPr lang="lv-LV" noProof="0" dirty="0">
              <a:solidFill>
                <a:srgbClr val="4A66AC"/>
              </a:solidFill>
              <a:latin typeface="Cambria" panose="02040503050406030204" pitchFamily="18" charset="0"/>
              <a:ea typeface="Cambria" panose="02040503050406030204" pitchFamily="18" charset="0"/>
            </a:endParaRPr>
          </a:p>
          <a:p>
            <a:endParaRPr lang="lv-LV" noProof="0" dirty="0">
              <a:solidFill>
                <a:srgbClr val="4A66AC"/>
              </a:solidFill>
              <a:latin typeface="Cambria" panose="02040503050406030204" pitchFamily="18" charset="0"/>
              <a:ea typeface="Cambria" panose="02040503050406030204" pitchFamily="18" charset="0"/>
            </a:endParaRPr>
          </a:p>
          <a:p>
            <a:endParaRPr lang="lv-LV" noProof="0" dirty="0">
              <a:solidFill>
                <a:srgbClr val="4A66AC"/>
              </a:solidFill>
              <a:latin typeface="Cambria" panose="02040503050406030204" pitchFamily="18" charset="0"/>
              <a:ea typeface="Cambria" panose="02040503050406030204" pitchFamily="18" charset="0"/>
            </a:endParaRPr>
          </a:p>
          <a:p>
            <a:endParaRPr lang="lv-LV" noProof="0" dirty="0">
              <a:solidFill>
                <a:srgbClr val="4A66AC"/>
              </a:solidFill>
              <a:latin typeface="Cambria" panose="02040503050406030204" pitchFamily="18" charset="0"/>
              <a:ea typeface="Cambria" panose="02040503050406030204" pitchFamily="18" charset="0"/>
            </a:endParaRPr>
          </a:p>
          <a:p>
            <a:endParaRPr lang="lv-LV" noProof="0" dirty="0">
              <a:solidFill>
                <a:srgbClr val="4A66AC"/>
              </a:solidFill>
              <a:latin typeface="Cambria" panose="02040503050406030204" pitchFamily="18" charset="0"/>
              <a:ea typeface="Cambria" panose="02040503050406030204" pitchFamily="18" charset="0"/>
            </a:endParaRPr>
          </a:p>
          <a:p>
            <a:endParaRPr lang="lv-LV" noProof="0" dirty="0">
              <a:solidFill>
                <a:srgbClr val="4A66AC"/>
              </a:solidFill>
              <a:latin typeface="Cambria" panose="02040503050406030204" pitchFamily="18" charset="0"/>
              <a:ea typeface="Cambria" panose="02040503050406030204" pitchFamily="18" charset="0"/>
            </a:endParaRPr>
          </a:p>
          <a:p>
            <a:endParaRPr lang="lv-LV" noProof="0" dirty="0">
              <a:solidFill>
                <a:srgbClr val="4A66AC"/>
              </a:solidFill>
              <a:latin typeface="Cambria" panose="02040503050406030204" pitchFamily="18" charset="0"/>
              <a:ea typeface="Cambria" panose="02040503050406030204" pitchFamily="18" charset="0"/>
            </a:endParaRPr>
          </a:p>
          <a:p>
            <a:endParaRPr lang="lv-LV" noProof="0" dirty="0">
              <a:solidFill>
                <a:srgbClr val="4A66AC"/>
              </a:solidFill>
              <a:latin typeface="Cambria" panose="02040503050406030204" pitchFamily="18" charset="0"/>
              <a:ea typeface="Cambria" panose="02040503050406030204" pitchFamily="18" charset="0"/>
            </a:endParaRPr>
          </a:p>
          <a:p>
            <a:endParaRPr lang="lv-LV" noProof="0" dirty="0">
              <a:solidFill>
                <a:srgbClr val="4A66AC"/>
              </a:solidFill>
              <a:latin typeface="Cambria" panose="02040503050406030204" pitchFamily="18" charset="0"/>
              <a:ea typeface="Cambria" panose="02040503050406030204" pitchFamily="18" charset="0"/>
            </a:endParaRPr>
          </a:p>
          <a:p>
            <a:endParaRPr lang="lv-LV" noProof="0" dirty="0">
              <a:solidFill>
                <a:srgbClr val="4A66AC"/>
              </a:solidFill>
              <a:latin typeface="Cambria" panose="02040503050406030204" pitchFamily="18" charset="0"/>
              <a:ea typeface="Cambria" panose="02040503050406030204" pitchFamily="18" charset="0"/>
            </a:endParaRPr>
          </a:p>
          <a:p>
            <a:endParaRPr lang="lv-LV" noProof="0" dirty="0">
              <a:solidFill>
                <a:srgbClr val="4A66AC"/>
              </a:solidFill>
              <a:latin typeface="Cambria" panose="02040503050406030204" pitchFamily="18" charset="0"/>
              <a:ea typeface="Cambria" panose="02040503050406030204" pitchFamily="18" charset="0"/>
            </a:endParaRPr>
          </a:p>
          <a:p>
            <a:endParaRPr lang="lv-LV" noProof="0" dirty="0">
              <a:solidFill>
                <a:srgbClr val="4A66AC"/>
              </a:solidFill>
              <a:latin typeface="Cambria" panose="02040503050406030204" pitchFamily="18" charset="0"/>
              <a:ea typeface="Cambria" panose="02040503050406030204" pitchFamily="18" charset="0"/>
            </a:endParaRPr>
          </a:p>
          <a:p>
            <a:endParaRPr lang="lv-LV" noProof="0" dirty="0">
              <a:solidFill>
                <a:srgbClr val="4A66AC"/>
              </a:solidFill>
              <a:latin typeface="Cambria" panose="02040503050406030204" pitchFamily="18" charset="0"/>
              <a:ea typeface="Cambria" panose="02040503050406030204" pitchFamily="18" charset="0"/>
            </a:endParaRPr>
          </a:p>
          <a:p>
            <a:endParaRPr lang="lv-LV" noProof="0" dirty="0">
              <a:solidFill>
                <a:srgbClr val="4A66AC"/>
              </a:solidFill>
              <a:latin typeface="Cambria" panose="02040503050406030204" pitchFamily="18" charset="0"/>
              <a:ea typeface="Cambria" panose="02040503050406030204" pitchFamily="18" charset="0"/>
            </a:endParaRPr>
          </a:p>
          <a:p>
            <a:endParaRPr lang="lv-LV" noProof="0" dirty="0">
              <a:solidFill>
                <a:srgbClr val="4A66AC"/>
              </a:solidFill>
              <a:latin typeface="Cambria" panose="02040503050406030204" pitchFamily="18" charset="0"/>
              <a:ea typeface="Cambria" panose="02040503050406030204" pitchFamily="18" charset="0"/>
            </a:endParaRPr>
          </a:p>
          <a:p>
            <a:r>
              <a:rPr lang="lv-LV" noProof="0" dirty="0">
                <a:solidFill>
                  <a:srgbClr val="4A66AC"/>
                </a:solidFill>
                <a:latin typeface="Cambria" panose="02040503050406030204" pitchFamily="18" charset="0"/>
                <a:ea typeface="Cambria" panose="02040503050406030204" pitchFamily="18" charset="0"/>
              </a:rPr>
              <a:t>Saeima ir Latvijas vienpalātas parlaments (piem., nav divpalātas parlaments kā Kanādā ar </a:t>
            </a:r>
            <a:r>
              <a:rPr lang="lv-LV" i="1" noProof="0" dirty="0">
                <a:solidFill>
                  <a:srgbClr val="4A66AC"/>
                </a:solidFill>
                <a:latin typeface="Cambria" panose="02040503050406030204" pitchFamily="18" charset="0"/>
                <a:ea typeface="Cambria" panose="02040503050406030204" pitchFamily="18" charset="0"/>
              </a:rPr>
              <a:t>House of Commons </a:t>
            </a:r>
            <a:r>
              <a:rPr lang="lv-LV" noProof="0" dirty="0">
                <a:solidFill>
                  <a:srgbClr val="4A66AC"/>
                </a:solidFill>
                <a:latin typeface="Cambria" panose="02040503050406030204" pitchFamily="18" charset="0"/>
                <a:ea typeface="Cambria" panose="02040503050406030204" pitchFamily="18" charset="0"/>
              </a:rPr>
              <a:t>un </a:t>
            </a:r>
            <a:r>
              <a:rPr lang="lv-LV" i="1" noProof="0" dirty="0">
                <a:solidFill>
                  <a:srgbClr val="4A66AC"/>
                </a:solidFill>
                <a:latin typeface="Cambria" panose="02040503050406030204" pitchFamily="18" charset="0"/>
                <a:ea typeface="Cambria" panose="02040503050406030204" pitchFamily="18" charset="0"/>
              </a:rPr>
              <a:t>Senate vai </a:t>
            </a:r>
            <a:r>
              <a:rPr lang="lv-LV" noProof="0" dirty="0">
                <a:solidFill>
                  <a:srgbClr val="4A66AC"/>
                </a:solidFill>
                <a:latin typeface="Cambria" panose="02040503050406030204" pitchFamily="18" charset="0"/>
                <a:ea typeface="Cambria" panose="02040503050406030204" pitchFamily="18" charset="0"/>
              </a:rPr>
              <a:t>ASV ar </a:t>
            </a:r>
            <a:r>
              <a:rPr lang="lv-LV" i="1" noProof="0" dirty="0">
                <a:solidFill>
                  <a:srgbClr val="4A66AC"/>
                </a:solidFill>
                <a:latin typeface="Cambria" panose="02040503050406030204" pitchFamily="18" charset="0"/>
                <a:ea typeface="Cambria" panose="02040503050406030204" pitchFamily="18" charset="0"/>
              </a:rPr>
              <a:t>House of Representatives </a:t>
            </a:r>
            <a:r>
              <a:rPr lang="lv-LV" noProof="0" dirty="0">
                <a:solidFill>
                  <a:srgbClr val="4A66AC"/>
                </a:solidFill>
                <a:latin typeface="Cambria" panose="02040503050406030204" pitchFamily="18" charset="0"/>
                <a:ea typeface="Cambria" panose="02040503050406030204" pitchFamily="18" charset="0"/>
              </a:rPr>
              <a:t>un </a:t>
            </a:r>
            <a:r>
              <a:rPr lang="lv-LV" i="1" noProof="0" dirty="0">
                <a:solidFill>
                  <a:srgbClr val="4A66AC"/>
                </a:solidFill>
                <a:latin typeface="Cambria" panose="02040503050406030204" pitchFamily="18" charset="0"/>
                <a:ea typeface="Cambria" panose="02040503050406030204" pitchFamily="18" charset="0"/>
              </a:rPr>
              <a:t>Senate</a:t>
            </a:r>
            <a:r>
              <a:rPr lang="lv-LV" noProof="0" dirty="0">
                <a:solidFill>
                  <a:srgbClr val="4A66AC"/>
                </a:solidFill>
                <a:latin typeface="Cambria" panose="02040503050406030204" pitchFamily="18" charset="0"/>
                <a:ea typeface="Cambria" panose="02040503050406030204" pitchFamily="18" charset="0"/>
              </a:rPr>
              <a:t>).</a:t>
            </a:r>
          </a:p>
          <a:p>
            <a:endParaRPr lang="lv-LV" noProof="0" dirty="0">
              <a:solidFill>
                <a:srgbClr val="4A66AC"/>
              </a:solidFill>
              <a:latin typeface="Cambria" panose="02040503050406030204" pitchFamily="18" charset="0"/>
              <a:ea typeface="Cambria" panose="02040503050406030204" pitchFamily="18" charset="0"/>
            </a:endParaRPr>
          </a:p>
          <a:p>
            <a:r>
              <a:rPr lang="lv-LV" noProof="0" dirty="0">
                <a:solidFill>
                  <a:srgbClr val="4A66AC"/>
                </a:solidFill>
                <a:latin typeface="Cambria" panose="02040503050406030204" pitchFamily="18" charset="0"/>
                <a:ea typeface="Cambria" panose="02040503050406030204" pitchFamily="18" charset="0"/>
              </a:rPr>
              <a:t>Saeima ir Latvijas augstākā likumdošanas iestāde </a:t>
            </a:r>
            <a:r>
              <a:rPr lang="lv-LV" i="1" noProof="0" dirty="0">
                <a:solidFill>
                  <a:srgbClr val="4A66AC"/>
                </a:solidFill>
                <a:latin typeface="Cambria" panose="02040503050406030204" pitchFamily="18" charset="0"/>
                <a:ea typeface="Cambria" panose="02040503050406030204" pitchFamily="18" charset="0"/>
              </a:rPr>
              <a:t>(legislative body).</a:t>
            </a:r>
          </a:p>
        </p:txBody>
      </p:sp>
      <p:pic>
        <p:nvPicPr>
          <p:cNvPr id="8" name="Picture 7">
            <a:extLst>
              <a:ext uri="{FF2B5EF4-FFF2-40B4-BE49-F238E27FC236}">
                <a16:creationId xmlns:a16="http://schemas.microsoft.com/office/drawing/2014/main" id="{8D7C4A6E-C50C-BE09-7E5E-6ACDE11E9483}"/>
              </a:ext>
            </a:extLst>
          </p:cNvPr>
          <p:cNvPicPr>
            <a:picLocks noChangeAspect="1"/>
          </p:cNvPicPr>
          <p:nvPr/>
        </p:nvPicPr>
        <p:blipFill>
          <a:blip r:embed="rId2"/>
          <a:stretch>
            <a:fillRect/>
          </a:stretch>
        </p:blipFill>
        <p:spPr>
          <a:xfrm>
            <a:off x="1009650" y="1384427"/>
            <a:ext cx="3952875" cy="3373120"/>
          </a:xfrm>
          <a:prstGeom prst="rect">
            <a:avLst/>
          </a:prstGeom>
          <a:ln w="19050">
            <a:solidFill>
              <a:srgbClr val="4A66AC"/>
            </a:solidFill>
          </a:ln>
        </p:spPr>
      </p:pic>
      <p:pic>
        <p:nvPicPr>
          <p:cNvPr id="10" name="Picture 9">
            <a:extLst>
              <a:ext uri="{FF2B5EF4-FFF2-40B4-BE49-F238E27FC236}">
                <a16:creationId xmlns:a16="http://schemas.microsoft.com/office/drawing/2014/main" id="{34ADA543-39F4-189A-AECF-636B763D2C12}"/>
              </a:ext>
            </a:extLst>
          </p:cNvPr>
          <p:cNvPicPr>
            <a:picLocks noChangeAspect="1"/>
          </p:cNvPicPr>
          <p:nvPr/>
        </p:nvPicPr>
        <p:blipFill>
          <a:blip r:embed="rId3"/>
          <a:stretch>
            <a:fillRect/>
          </a:stretch>
        </p:blipFill>
        <p:spPr>
          <a:xfrm>
            <a:off x="5348287" y="1384427"/>
            <a:ext cx="4303636" cy="3373120"/>
          </a:xfrm>
          <a:prstGeom prst="rect">
            <a:avLst/>
          </a:prstGeom>
          <a:ln w="19050">
            <a:solidFill>
              <a:srgbClr val="4A66AC"/>
            </a:solidFill>
          </a:ln>
        </p:spPr>
      </p:pic>
    </p:spTree>
    <p:extLst>
      <p:ext uri="{BB962C8B-B14F-4D97-AF65-F5344CB8AC3E}">
        <p14:creationId xmlns:p14="http://schemas.microsoft.com/office/powerpoint/2010/main" val="42155490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83DBF-796E-A9AC-31DD-C95B6A51143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37C97B3-7F5A-CBE8-D794-E6B41343C948}"/>
              </a:ext>
            </a:extLst>
          </p:cNvPr>
          <p:cNvSpPr txBox="1"/>
          <p:nvPr/>
        </p:nvSpPr>
        <p:spPr>
          <a:xfrm>
            <a:off x="782571" y="1037280"/>
            <a:ext cx="8447151" cy="523220"/>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Partijas – (#14) Progresīvie </a:t>
            </a:r>
            <a:endParaRPr lang="lv-LV" sz="2000" b="1" i="1" noProof="0" dirty="0">
              <a:solidFill>
                <a:srgbClr val="4A66AC"/>
              </a:solidFill>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3B3312AF-D032-E569-BD37-B09A10749EF7}"/>
              </a:ext>
            </a:extLst>
          </p:cNvPr>
          <p:cNvSpPr txBox="1"/>
          <p:nvPr/>
        </p:nvSpPr>
        <p:spPr>
          <a:xfrm>
            <a:off x="782571" y="3280118"/>
            <a:ext cx="8104254" cy="1774845"/>
          </a:xfrm>
          <a:prstGeom prst="rect">
            <a:avLst/>
          </a:prstGeom>
          <a:noFill/>
        </p:spPr>
        <p:txBody>
          <a:bodyPr wrap="square" rtlCol="0">
            <a:spAutoFit/>
          </a:bodyPr>
          <a:lstStyle/>
          <a:p>
            <a:pPr>
              <a:spcAft>
                <a:spcPts val="800"/>
              </a:spcAft>
            </a:pPr>
            <a:r>
              <a:rPr lang="lv-LV" sz="1600" b="1" noProof="0" dirty="0">
                <a:solidFill>
                  <a:srgbClr val="4A66AC"/>
                </a:solidFill>
                <a:latin typeface="Cambria" panose="02040503050406030204" pitchFamily="18" charset="0"/>
                <a:ea typeface="Cambria" panose="02040503050406030204" pitchFamily="18" charset="0"/>
              </a:rPr>
              <a:t>Kopsavilkums</a:t>
            </a:r>
          </a:p>
          <a:p>
            <a:pPr>
              <a:spcAft>
                <a:spcPts val="800"/>
              </a:spcAft>
            </a:pPr>
            <a:r>
              <a:rPr lang="lv-LV" sz="1600" noProof="0" dirty="0">
                <a:solidFill>
                  <a:srgbClr val="4A66AC"/>
                </a:solidFill>
                <a:latin typeface="Cambria" panose="02040503050406030204" pitchFamily="18" charset="0"/>
                <a:ea typeface="Cambria" panose="02040503050406030204" pitchFamily="18" charset="0"/>
              </a:rPr>
              <a:t>Sociāldemokrātiska skandināvu pro-eiropiska partija.</a:t>
            </a:r>
          </a:p>
          <a:p>
            <a:pPr>
              <a:spcAft>
                <a:spcPts val="800"/>
              </a:spcAft>
            </a:pPr>
            <a:r>
              <a:rPr lang="lv-LV" sz="1600" noProof="0" dirty="0">
                <a:solidFill>
                  <a:srgbClr val="4A66AC"/>
                </a:solidFill>
                <a:latin typeface="Cambria" panose="02040503050406030204" pitchFamily="18" charset="0"/>
                <a:ea typeface="Cambria" panose="02040503050406030204" pitchFamily="18" charset="0"/>
              </a:rPr>
              <a:t>Uzsver sociālo taisnību, ekoloģiju un iesaistošu sabiedrību (piem. LGBTQ+ tiesības).</a:t>
            </a:r>
            <a:br>
              <a:rPr lang="lv-LV" sz="1600" noProof="0" dirty="0">
                <a:solidFill>
                  <a:srgbClr val="4A66AC"/>
                </a:solidFill>
                <a:latin typeface="Cambria" panose="02040503050406030204" pitchFamily="18" charset="0"/>
                <a:ea typeface="Cambria" panose="02040503050406030204" pitchFamily="18" charset="0"/>
              </a:rPr>
            </a:br>
            <a:br>
              <a:rPr lang="lv-LV" sz="1600" noProof="0" dirty="0">
                <a:solidFill>
                  <a:srgbClr val="4A66AC"/>
                </a:solidFill>
                <a:latin typeface="Cambria" panose="02040503050406030204" pitchFamily="18" charset="0"/>
                <a:ea typeface="Cambria" panose="02040503050406030204" pitchFamily="18" charset="0"/>
              </a:rPr>
            </a:br>
            <a:r>
              <a:rPr lang="lv-LV" sz="1600" b="1" noProof="0" dirty="0">
                <a:solidFill>
                  <a:srgbClr val="4A66AC"/>
                </a:solidFill>
                <a:latin typeface="Cambria" panose="02040503050406030204" pitchFamily="18" charset="0"/>
                <a:ea typeface="Cambria" panose="02040503050406030204" pitchFamily="18" charset="0"/>
              </a:rPr>
              <a:t>Līdzības ar kādu Kanādas vai ASV politisko partiju</a:t>
            </a:r>
            <a:r>
              <a:rPr lang="lv-LV" sz="1600" noProof="0" dirty="0">
                <a:solidFill>
                  <a:srgbClr val="4A66AC"/>
                </a:solidFill>
                <a:latin typeface="Cambria" panose="02040503050406030204" pitchFamily="18" charset="0"/>
                <a:ea typeface="Cambria" panose="02040503050406030204" pitchFamily="18" charset="0"/>
              </a:rPr>
              <a:t> – Kanādas NDP partija un </a:t>
            </a:r>
            <a:br>
              <a:rPr lang="lv-LV" sz="1600" noProof="0" dirty="0">
                <a:solidFill>
                  <a:srgbClr val="4A66AC"/>
                </a:solidFill>
                <a:latin typeface="Cambria" panose="02040503050406030204" pitchFamily="18" charset="0"/>
                <a:ea typeface="Cambria" panose="02040503050406030204" pitchFamily="18" charset="0"/>
              </a:rPr>
            </a:br>
            <a:r>
              <a:rPr lang="lv-LV" sz="1600" noProof="0" dirty="0">
                <a:solidFill>
                  <a:srgbClr val="4A66AC"/>
                </a:solidFill>
                <a:latin typeface="Cambria" panose="02040503050406030204" pitchFamily="18" charset="0"/>
                <a:ea typeface="Cambria" panose="02040503050406030204" pitchFamily="18" charset="0"/>
              </a:rPr>
              <a:t>ASV Democratic Socialists </a:t>
            </a:r>
          </a:p>
        </p:txBody>
      </p:sp>
      <p:pic>
        <p:nvPicPr>
          <p:cNvPr id="4" name="Picture 3">
            <a:extLst>
              <a:ext uri="{FF2B5EF4-FFF2-40B4-BE49-F238E27FC236}">
                <a16:creationId xmlns:a16="http://schemas.microsoft.com/office/drawing/2014/main" id="{71A5AB78-32D8-5E9C-75A9-E2B6A60ECD64}"/>
              </a:ext>
            </a:extLst>
          </p:cNvPr>
          <p:cNvPicPr>
            <a:picLocks noChangeAspect="1"/>
          </p:cNvPicPr>
          <p:nvPr/>
        </p:nvPicPr>
        <p:blipFill>
          <a:blip r:embed="rId2"/>
          <a:stretch>
            <a:fillRect/>
          </a:stretch>
        </p:blipFill>
        <p:spPr>
          <a:xfrm>
            <a:off x="858771" y="1695326"/>
            <a:ext cx="2486372" cy="1066949"/>
          </a:xfrm>
          <a:prstGeom prst="rect">
            <a:avLst/>
          </a:prstGeom>
        </p:spPr>
      </p:pic>
      <p:sp>
        <p:nvSpPr>
          <p:cNvPr id="6" name="TextBox 5">
            <a:extLst>
              <a:ext uri="{FF2B5EF4-FFF2-40B4-BE49-F238E27FC236}">
                <a16:creationId xmlns:a16="http://schemas.microsoft.com/office/drawing/2014/main" id="{BBB9C7C4-7BAF-AF8C-8239-B20273077D64}"/>
              </a:ext>
            </a:extLst>
          </p:cNvPr>
          <p:cNvSpPr txBox="1"/>
          <p:nvPr/>
        </p:nvSpPr>
        <p:spPr>
          <a:xfrm>
            <a:off x="7602773" y="5675949"/>
            <a:ext cx="1574470" cy="646331"/>
          </a:xfrm>
          <a:prstGeom prst="rect">
            <a:avLst/>
          </a:prstGeom>
          <a:noFill/>
        </p:spPr>
        <p:txBody>
          <a:bodyPr wrap="none" rtlCol="0">
            <a:spAutoFit/>
          </a:bodyPr>
          <a:lstStyle/>
          <a:p>
            <a:r>
              <a:rPr lang="lv-LV" sz="3600" b="1" noProof="0" dirty="0">
                <a:solidFill>
                  <a:srgbClr val="4A66AC"/>
                </a:solidFill>
                <a:latin typeface="Cambria" panose="02040503050406030204" pitchFamily="18" charset="0"/>
                <a:ea typeface="Cambria" panose="02040503050406030204" pitchFamily="18" charset="0"/>
              </a:rPr>
              <a:t>turp …</a:t>
            </a:r>
          </a:p>
        </p:txBody>
      </p:sp>
    </p:spTree>
    <p:extLst>
      <p:ext uri="{BB962C8B-B14F-4D97-AF65-F5344CB8AC3E}">
        <p14:creationId xmlns:p14="http://schemas.microsoft.com/office/powerpoint/2010/main" val="5235937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18730-F849-D409-3E37-CFD5EA17DEC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1B29CEE-9817-8235-E0FA-4E483E46ED71}"/>
              </a:ext>
            </a:extLst>
          </p:cNvPr>
          <p:cNvSpPr txBox="1"/>
          <p:nvPr/>
        </p:nvSpPr>
        <p:spPr>
          <a:xfrm>
            <a:off x="877821" y="2288977"/>
            <a:ext cx="8104254" cy="3067506"/>
          </a:xfrm>
          <a:prstGeom prst="rect">
            <a:avLst/>
          </a:prstGeom>
          <a:noFill/>
        </p:spPr>
        <p:txBody>
          <a:bodyPr wrap="square" rtlCol="0">
            <a:spAutoFit/>
          </a:bodyPr>
          <a:lstStyle/>
          <a:p>
            <a:pPr>
              <a:spcAft>
                <a:spcPts val="800"/>
              </a:spcAft>
            </a:pPr>
            <a:r>
              <a:rPr lang="lv-LV" sz="1600" b="1" noProof="0" dirty="0">
                <a:solidFill>
                  <a:srgbClr val="4A66AC"/>
                </a:solidFill>
                <a:latin typeface="Cambria" panose="02040503050406030204" pitchFamily="18" charset="0"/>
                <a:ea typeface="Cambria" panose="02040503050406030204" pitchFamily="18" charset="0"/>
              </a:rPr>
              <a:t>Izvilkumi no programmas</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Latvija kā daļa no Eiropas cieši iekļauta Eiropas Savienībā</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Latvija kā aktīva NATO austrumu robežas dalībvalsts ieskaitot sadarbība ar Ukrainu</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Veidot aizsardzības industriju</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Atbalsta Stambulas konvenciju, pieprasot vienlīdzības tiesības visām ģimenēm</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Veidot gudru, tālredzīgu un drošu migrācijas politiku</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Progresīvi ienākuma nodokļi</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Pāreja uz klimata neitralitāti ekonomijā</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Depolitizēt Latvijas sabiedrisko mēdijus</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a:t>
            </a:r>
          </a:p>
        </p:txBody>
      </p:sp>
      <p:pic>
        <p:nvPicPr>
          <p:cNvPr id="4" name="Picture 3">
            <a:extLst>
              <a:ext uri="{FF2B5EF4-FFF2-40B4-BE49-F238E27FC236}">
                <a16:creationId xmlns:a16="http://schemas.microsoft.com/office/drawing/2014/main" id="{E4A7F554-C739-A386-C970-585140566425}"/>
              </a:ext>
            </a:extLst>
          </p:cNvPr>
          <p:cNvPicPr>
            <a:picLocks noChangeAspect="1"/>
          </p:cNvPicPr>
          <p:nvPr/>
        </p:nvPicPr>
        <p:blipFill>
          <a:blip r:embed="rId2"/>
          <a:stretch>
            <a:fillRect/>
          </a:stretch>
        </p:blipFill>
        <p:spPr>
          <a:xfrm>
            <a:off x="981072" y="980951"/>
            <a:ext cx="2486372" cy="1066949"/>
          </a:xfrm>
          <a:prstGeom prst="rect">
            <a:avLst/>
          </a:prstGeom>
        </p:spPr>
      </p:pic>
      <p:sp>
        <p:nvSpPr>
          <p:cNvPr id="6" name="TextBox 5">
            <a:extLst>
              <a:ext uri="{FF2B5EF4-FFF2-40B4-BE49-F238E27FC236}">
                <a16:creationId xmlns:a16="http://schemas.microsoft.com/office/drawing/2014/main" id="{4819FCB8-3C7D-58EE-515B-BF4AEFF984E5}"/>
              </a:ext>
            </a:extLst>
          </p:cNvPr>
          <p:cNvSpPr txBox="1"/>
          <p:nvPr/>
        </p:nvSpPr>
        <p:spPr>
          <a:xfrm>
            <a:off x="7602773" y="5675949"/>
            <a:ext cx="1574470" cy="646331"/>
          </a:xfrm>
          <a:prstGeom prst="rect">
            <a:avLst/>
          </a:prstGeom>
          <a:noFill/>
        </p:spPr>
        <p:txBody>
          <a:bodyPr wrap="none" rtlCol="0">
            <a:spAutoFit/>
          </a:bodyPr>
          <a:lstStyle/>
          <a:p>
            <a:r>
              <a:rPr lang="lv-LV" sz="3600" b="1" noProof="0" dirty="0">
                <a:solidFill>
                  <a:srgbClr val="4A66AC"/>
                </a:solidFill>
                <a:latin typeface="Cambria" panose="02040503050406030204" pitchFamily="18" charset="0"/>
                <a:ea typeface="Cambria" panose="02040503050406030204" pitchFamily="18" charset="0"/>
              </a:rPr>
              <a:t>turp …</a:t>
            </a:r>
          </a:p>
        </p:txBody>
      </p:sp>
    </p:spTree>
    <p:extLst>
      <p:ext uri="{BB962C8B-B14F-4D97-AF65-F5344CB8AC3E}">
        <p14:creationId xmlns:p14="http://schemas.microsoft.com/office/powerpoint/2010/main" val="22301056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BA8EF-89A6-54A9-4F0D-C87D76CD01F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3FDD0A7-7E31-56B9-5C2C-08A9269D2EE9}"/>
              </a:ext>
            </a:extLst>
          </p:cNvPr>
          <p:cNvSpPr txBox="1"/>
          <p:nvPr/>
        </p:nvSpPr>
        <p:spPr>
          <a:xfrm>
            <a:off x="592071" y="2629669"/>
            <a:ext cx="3770379" cy="1877437"/>
          </a:xfrm>
          <a:prstGeom prst="rect">
            <a:avLst/>
          </a:prstGeom>
          <a:noFill/>
        </p:spPr>
        <p:txBody>
          <a:bodyPr wrap="square" rtlCol="0">
            <a:spAutoFit/>
          </a:bodyPr>
          <a:lstStyle/>
          <a:p>
            <a:pPr>
              <a:spcAft>
                <a:spcPts val="800"/>
              </a:spcAft>
            </a:pPr>
            <a:r>
              <a:rPr lang="lv-LV" sz="1600" b="1" noProof="0" dirty="0">
                <a:solidFill>
                  <a:srgbClr val="4A66AC"/>
                </a:solidFill>
                <a:latin typeface="Cambria" panose="02040503050406030204" pitchFamily="18" charset="0"/>
                <a:ea typeface="Cambria" panose="02040503050406030204" pitchFamily="18" charset="0"/>
              </a:rPr>
              <a:t>Personības</a:t>
            </a:r>
          </a:p>
          <a:p>
            <a:pPr>
              <a:spcAft>
                <a:spcPts val="800"/>
              </a:spcAft>
            </a:pPr>
            <a:r>
              <a:rPr lang="lv-LV" sz="1600" b="1" noProof="0" dirty="0">
                <a:solidFill>
                  <a:srgbClr val="4A66AC"/>
                </a:solidFill>
                <a:latin typeface="Cambria" panose="02040503050406030204" pitchFamily="18" charset="0"/>
                <a:ea typeface="Cambria" panose="02040503050406030204" pitchFamily="18" charset="0"/>
              </a:rPr>
              <a:t>Andris Šuvajevs </a:t>
            </a:r>
            <a:r>
              <a:rPr lang="lv-LV" sz="1600" noProof="0" dirty="0">
                <a:solidFill>
                  <a:srgbClr val="4A66AC"/>
                </a:solidFill>
                <a:latin typeface="Cambria" panose="02040503050406030204" pitchFamily="18" charset="0"/>
                <a:ea typeface="Cambria" panose="02040503050406030204" pitchFamily="18" charset="0"/>
              </a:rPr>
              <a:t>– Ministru prezidenta kandidāts, Saeimas deputāts un ekonomikas antropologs</a:t>
            </a:r>
          </a:p>
          <a:p>
            <a:pPr>
              <a:spcAft>
                <a:spcPts val="800"/>
              </a:spcAft>
            </a:pPr>
            <a:r>
              <a:rPr lang="lv-LV" sz="1600" b="1" noProof="0" dirty="0">
                <a:solidFill>
                  <a:srgbClr val="4A66AC"/>
                </a:solidFill>
                <a:latin typeface="Cambria" panose="02040503050406030204" pitchFamily="18" charset="0"/>
                <a:ea typeface="Cambria" panose="02040503050406030204" pitchFamily="18" charset="0"/>
              </a:rPr>
              <a:t>Agnese Lāce </a:t>
            </a:r>
            <a:r>
              <a:rPr lang="lv-LV" sz="1600" noProof="0" dirty="0">
                <a:solidFill>
                  <a:srgbClr val="4A66AC"/>
                </a:solidFill>
                <a:latin typeface="Cambria" panose="02040503050406030204" pitchFamily="18" charset="0"/>
                <a:ea typeface="Cambria" panose="02040503050406030204" pitchFamily="18" charset="0"/>
              </a:rPr>
              <a:t>– Bijusī kultūras ministre</a:t>
            </a:r>
          </a:p>
          <a:p>
            <a:pPr>
              <a:spcAft>
                <a:spcPts val="800"/>
              </a:spcAft>
            </a:pPr>
            <a:r>
              <a:rPr lang="lv-LV" sz="1600" b="1" noProof="0" dirty="0">
                <a:solidFill>
                  <a:srgbClr val="4A66AC"/>
                </a:solidFill>
                <a:latin typeface="Cambria" panose="02040503050406030204" pitchFamily="18" charset="0"/>
                <a:ea typeface="Cambria" panose="02040503050406030204" pitchFamily="18" charset="0"/>
              </a:rPr>
              <a:t>Māris Graudiņš </a:t>
            </a:r>
            <a:r>
              <a:rPr lang="lv-LV" sz="1600" noProof="0" dirty="0">
                <a:solidFill>
                  <a:srgbClr val="4A66AC"/>
                </a:solidFill>
                <a:latin typeface="Cambria" panose="02040503050406030204" pitchFamily="18" charset="0"/>
                <a:ea typeface="Cambria" panose="02040503050406030204" pitchFamily="18" charset="0"/>
              </a:rPr>
              <a:t>– ASV trimdas bērns</a:t>
            </a:r>
          </a:p>
        </p:txBody>
      </p:sp>
      <p:pic>
        <p:nvPicPr>
          <p:cNvPr id="4" name="Picture 3">
            <a:extLst>
              <a:ext uri="{FF2B5EF4-FFF2-40B4-BE49-F238E27FC236}">
                <a16:creationId xmlns:a16="http://schemas.microsoft.com/office/drawing/2014/main" id="{FFD47E4C-AA02-AC44-3F09-FE2F93151AE8}"/>
              </a:ext>
            </a:extLst>
          </p:cNvPr>
          <p:cNvPicPr>
            <a:picLocks noChangeAspect="1"/>
          </p:cNvPicPr>
          <p:nvPr/>
        </p:nvPicPr>
        <p:blipFill>
          <a:blip r:embed="rId2"/>
          <a:stretch>
            <a:fillRect/>
          </a:stretch>
        </p:blipFill>
        <p:spPr>
          <a:xfrm>
            <a:off x="677796" y="1164821"/>
            <a:ext cx="2486372" cy="1066949"/>
          </a:xfrm>
          <a:prstGeom prst="rect">
            <a:avLst/>
          </a:prstGeom>
        </p:spPr>
      </p:pic>
      <p:pic>
        <p:nvPicPr>
          <p:cNvPr id="7" name="Picture 6">
            <a:extLst>
              <a:ext uri="{FF2B5EF4-FFF2-40B4-BE49-F238E27FC236}">
                <a16:creationId xmlns:a16="http://schemas.microsoft.com/office/drawing/2014/main" id="{614602F5-3066-63C1-BEE9-91500C9AF7EC}"/>
              </a:ext>
            </a:extLst>
          </p:cNvPr>
          <p:cNvPicPr>
            <a:picLocks noChangeAspect="1"/>
          </p:cNvPicPr>
          <p:nvPr/>
        </p:nvPicPr>
        <p:blipFill>
          <a:blip r:embed="rId3"/>
          <a:stretch>
            <a:fillRect/>
          </a:stretch>
        </p:blipFill>
        <p:spPr>
          <a:xfrm>
            <a:off x="7482294" y="1164821"/>
            <a:ext cx="2112758" cy="2733407"/>
          </a:xfrm>
          <a:prstGeom prst="rect">
            <a:avLst/>
          </a:prstGeom>
          <a:ln w="19050">
            <a:solidFill>
              <a:srgbClr val="4A66AC"/>
            </a:solidFill>
          </a:ln>
        </p:spPr>
      </p:pic>
      <p:pic>
        <p:nvPicPr>
          <p:cNvPr id="9" name="Picture 8">
            <a:extLst>
              <a:ext uri="{FF2B5EF4-FFF2-40B4-BE49-F238E27FC236}">
                <a16:creationId xmlns:a16="http://schemas.microsoft.com/office/drawing/2014/main" id="{40B06432-351F-DAF8-8DF9-8D80ACDCC799}"/>
              </a:ext>
            </a:extLst>
          </p:cNvPr>
          <p:cNvPicPr>
            <a:picLocks noChangeAspect="1"/>
          </p:cNvPicPr>
          <p:nvPr/>
        </p:nvPicPr>
        <p:blipFill>
          <a:blip r:embed="rId4"/>
          <a:stretch>
            <a:fillRect/>
          </a:stretch>
        </p:blipFill>
        <p:spPr>
          <a:xfrm>
            <a:off x="5033478" y="1164821"/>
            <a:ext cx="2125043" cy="2733406"/>
          </a:xfrm>
          <a:prstGeom prst="rect">
            <a:avLst/>
          </a:prstGeom>
          <a:ln w="19050">
            <a:solidFill>
              <a:srgbClr val="4A66AC"/>
            </a:solidFill>
          </a:ln>
        </p:spPr>
      </p:pic>
      <p:sp>
        <p:nvSpPr>
          <p:cNvPr id="11" name="TextBox 10">
            <a:extLst>
              <a:ext uri="{FF2B5EF4-FFF2-40B4-BE49-F238E27FC236}">
                <a16:creationId xmlns:a16="http://schemas.microsoft.com/office/drawing/2014/main" id="{86EF4FEB-2D50-66F2-C25F-AA91237D58E9}"/>
              </a:ext>
            </a:extLst>
          </p:cNvPr>
          <p:cNvSpPr txBox="1"/>
          <p:nvPr/>
        </p:nvSpPr>
        <p:spPr>
          <a:xfrm>
            <a:off x="6258331" y="4071269"/>
            <a:ext cx="4295369" cy="338554"/>
          </a:xfrm>
          <a:prstGeom prst="rect">
            <a:avLst/>
          </a:prstGeom>
          <a:solidFill>
            <a:schemeClr val="bg1"/>
          </a:solidFill>
        </p:spPr>
        <p:txBody>
          <a:bodyPr wrap="square" rtlCol="0">
            <a:spAutoFit/>
          </a:bodyPr>
          <a:lstStyle/>
          <a:p>
            <a:pPr algn="ctr"/>
            <a:r>
              <a:rPr lang="lv-LV" sz="1600" i="1" noProof="0" dirty="0">
                <a:solidFill>
                  <a:srgbClr val="4A66AC"/>
                </a:solidFill>
                <a:latin typeface="Cambria" panose="02040503050406030204" pitchFamily="18" charset="0"/>
                <a:ea typeface="Cambria" panose="02040503050406030204" pitchFamily="18" charset="0"/>
              </a:rPr>
              <a:t>Andris Šuvajevs, Agnese Lāce un Māris Graudiņš</a:t>
            </a:r>
          </a:p>
        </p:txBody>
      </p:sp>
      <p:pic>
        <p:nvPicPr>
          <p:cNvPr id="6" name="Picture 5">
            <a:extLst>
              <a:ext uri="{FF2B5EF4-FFF2-40B4-BE49-F238E27FC236}">
                <a16:creationId xmlns:a16="http://schemas.microsoft.com/office/drawing/2014/main" id="{22529B7E-07FC-CAE3-0E23-F7098ACE207E}"/>
              </a:ext>
            </a:extLst>
          </p:cNvPr>
          <p:cNvPicPr>
            <a:picLocks noChangeAspect="1"/>
          </p:cNvPicPr>
          <p:nvPr/>
        </p:nvPicPr>
        <p:blipFill>
          <a:blip r:embed="rId5"/>
          <a:stretch>
            <a:fillRect/>
          </a:stretch>
        </p:blipFill>
        <p:spPr>
          <a:xfrm>
            <a:off x="9848319" y="1164821"/>
            <a:ext cx="2075680" cy="2733406"/>
          </a:xfrm>
          <a:prstGeom prst="rect">
            <a:avLst/>
          </a:prstGeom>
          <a:ln w="19050">
            <a:solidFill>
              <a:schemeClr val="accent1"/>
            </a:solidFill>
          </a:ln>
        </p:spPr>
      </p:pic>
    </p:spTree>
    <p:extLst>
      <p:ext uri="{BB962C8B-B14F-4D97-AF65-F5344CB8AC3E}">
        <p14:creationId xmlns:p14="http://schemas.microsoft.com/office/powerpoint/2010/main" val="15274782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E7216-9CCC-04B7-D823-BDE8F730CA8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915FB86-817E-BDAB-347E-937E57712FAC}"/>
              </a:ext>
            </a:extLst>
          </p:cNvPr>
          <p:cNvSpPr txBox="1"/>
          <p:nvPr/>
        </p:nvSpPr>
        <p:spPr>
          <a:xfrm>
            <a:off x="563496" y="731184"/>
            <a:ext cx="10123554" cy="523220"/>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Partijas – (#1) Suverēnā Vara / Apvienība Jaunlatvieši</a:t>
            </a:r>
            <a:endParaRPr lang="lv-LV" sz="2000" b="1" i="1" noProof="0" dirty="0">
              <a:solidFill>
                <a:srgbClr val="4A66AC"/>
              </a:solidFill>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D6E4195A-94ED-5E33-6851-55AA249ADBB0}"/>
              </a:ext>
            </a:extLst>
          </p:cNvPr>
          <p:cNvSpPr txBox="1"/>
          <p:nvPr/>
        </p:nvSpPr>
        <p:spPr>
          <a:xfrm>
            <a:off x="563496" y="2797044"/>
            <a:ext cx="7159395" cy="2226250"/>
          </a:xfrm>
          <a:prstGeom prst="rect">
            <a:avLst/>
          </a:prstGeom>
          <a:noFill/>
        </p:spPr>
        <p:txBody>
          <a:bodyPr wrap="square" rtlCol="0">
            <a:spAutoFit/>
          </a:bodyPr>
          <a:lstStyle/>
          <a:p>
            <a:pPr>
              <a:spcAft>
                <a:spcPts val="800"/>
              </a:spcAft>
            </a:pPr>
            <a:r>
              <a:rPr lang="lv-LV" sz="1600" b="1" noProof="0" dirty="0">
                <a:solidFill>
                  <a:srgbClr val="4A66AC"/>
                </a:solidFill>
                <a:latin typeface="Cambria" panose="02040503050406030204" pitchFamily="18" charset="0"/>
                <a:ea typeface="Cambria" panose="02040503050406030204" pitchFamily="18" charset="0"/>
              </a:rPr>
              <a:t>Kopsavilkums</a:t>
            </a:r>
          </a:p>
          <a:p>
            <a:pPr>
              <a:spcAft>
                <a:spcPts val="800"/>
              </a:spcAft>
            </a:pPr>
            <a:r>
              <a:rPr lang="lv-LV" sz="1600" noProof="0" dirty="0">
                <a:solidFill>
                  <a:srgbClr val="4A66AC"/>
                </a:solidFill>
                <a:latin typeface="Cambria" panose="02040503050406030204" pitchFamily="18" charset="0"/>
                <a:ea typeface="Cambria" panose="02040503050406030204" pitchFamily="18" charset="0"/>
              </a:rPr>
              <a:t>Labā spārna konservatīva partija.</a:t>
            </a:r>
          </a:p>
          <a:p>
            <a:pPr>
              <a:spcAft>
                <a:spcPts val="800"/>
              </a:spcAft>
            </a:pPr>
            <a:r>
              <a:rPr lang="lv-LV" sz="1600" noProof="0" dirty="0">
                <a:solidFill>
                  <a:srgbClr val="4A66AC"/>
                </a:solidFill>
                <a:latin typeface="Cambria" panose="02040503050406030204" pitchFamily="18" charset="0"/>
                <a:ea typeface="Cambria" panose="02040503050406030204" pitchFamily="18" charset="0"/>
              </a:rPr>
              <a:t>Pārstāv Latvijas krievu intereses.</a:t>
            </a:r>
          </a:p>
          <a:p>
            <a:pPr>
              <a:spcAft>
                <a:spcPts val="800"/>
              </a:spcAft>
            </a:pPr>
            <a:r>
              <a:rPr lang="lv-LV" sz="1600" noProof="0" dirty="0">
                <a:solidFill>
                  <a:srgbClr val="4A66AC"/>
                </a:solidFill>
                <a:latin typeface="Cambria" panose="02040503050406030204" pitchFamily="18" charset="0"/>
                <a:ea typeface="Cambria" panose="02040503050406030204" pitchFamily="18" charset="0"/>
              </a:rPr>
              <a:t>Aizstāv tradicionālās ģimenes vērtības un nacionālo suverenitāti pret Briseli. </a:t>
            </a:r>
            <a:br>
              <a:rPr lang="lv-LV" sz="1600" noProof="0" dirty="0">
                <a:solidFill>
                  <a:srgbClr val="4A66AC"/>
                </a:solidFill>
                <a:latin typeface="Cambria" panose="02040503050406030204" pitchFamily="18" charset="0"/>
                <a:ea typeface="Cambria" panose="02040503050406030204" pitchFamily="18" charset="0"/>
              </a:rPr>
            </a:br>
            <a:br>
              <a:rPr lang="lv-LV" sz="1600" noProof="0" dirty="0">
                <a:solidFill>
                  <a:srgbClr val="4A66AC"/>
                </a:solidFill>
                <a:latin typeface="Cambria" panose="02040503050406030204" pitchFamily="18" charset="0"/>
                <a:ea typeface="Cambria" panose="02040503050406030204" pitchFamily="18" charset="0"/>
              </a:rPr>
            </a:br>
            <a:r>
              <a:rPr lang="lv-LV" sz="1600" b="1" noProof="0" dirty="0">
                <a:solidFill>
                  <a:srgbClr val="4A66AC"/>
                </a:solidFill>
                <a:latin typeface="Cambria" panose="02040503050406030204" pitchFamily="18" charset="0"/>
                <a:ea typeface="Cambria" panose="02040503050406030204" pitchFamily="18" charset="0"/>
              </a:rPr>
              <a:t>Līdzības ar kādu Kanādas vai ASV politisko partiju </a:t>
            </a:r>
            <a:r>
              <a:rPr lang="lv-LV" sz="1600" noProof="0" dirty="0">
                <a:solidFill>
                  <a:srgbClr val="4A66AC"/>
                </a:solidFill>
                <a:latin typeface="Cambria" panose="02040503050406030204" pitchFamily="18" charset="0"/>
                <a:ea typeface="Cambria" panose="02040503050406030204" pitchFamily="18" charset="0"/>
              </a:rPr>
              <a:t>– Nav </a:t>
            </a:r>
          </a:p>
          <a:p>
            <a:pPr>
              <a:spcAft>
                <a:spcPts val="800"/>
              </a:spcAft>
            </a:pPr>
            <a:endParaRPr lang="lv-LV" sz="1600" noProof="0" dirty="0">
              <a:solidFill>
                <a:srgbClr val="4A66AC"/>
              </a:solidFill>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1522B34B-A406-DAA4-6A35-4A9A025D51BE}"/>
              </a:ext>
            </a:extLst>
          </p:cNvPr>
          <p:cNvPicPr>
            <a:picLocks noChangeAspect="1"/>
          </p:cNvPicPr>
          <p:nvPr/>
        </p:nvPicPr>
        <p:blipFill>
          <a:blip r:embed="rId2"/>
          <a:stretch>
            <a:fillRect/>
          </a:stretch>
        </p:blipFill>
        <p:spPr>
          <a:xfrm>
            <a:off x="668271" y="1695345"/>
            <a:ext cx="2600688" cy="743054"/>
          </a:xfrm>
          <a:prstGeom prst="rect">
            <a:avLst/>
          </a:prstGeom>
          <a:ln>
            <a:solidFill>
              <a:srgbClr val="4A66AC"/>
            </a:solidFill>
          </a:ln>
        </p:spPr>
      </p:pic>
      <p:sp>
        <p:nvSpPr>
          <p:cNvPr id="6" name="TextBox 5">
            <a:extLst>
              <a:ext uri="{FF2B5EF4-FFF2-40B4-BE49-F238E27FC236}">
                <a16:creationId xmlns:a16="http://schemas.microsoft.com/office/drawing/2014/main" id="{A4092B68-2185-09C7-4AE0-16533A4E2065}"/>
              </a:ext>
            </a:extLst>
          </p:cNvPr>
          <p:cNvSpPr txBox="1"/>
          <p:nvPr/>
        </p:nvSpPr>
        <p:spPr>
          <a:xfrm>
            <a:off x="7602773" y="5675949"/>
            <a:ext cx="1574470" cy="646331"/>
          </a:xfrm>
          <a:prstGeom prst="rect">
            <a:avLst/>
          </a:prstGeom>
          <a:noFill/>
        </p:spPr>
        <p:txBody>
          <a:bodyPr wrap="none" rtlCol="0">
            <a:spAutoFit/>
          </a:bodyPr>
          <a:lstStyle/>
          <a:p>
            <a:r>
              <a:rPr lang="lv-LV" sz="3600" b="1" noProof="0" dirty="0">
                <a:solidFill>
                  <a:srgbClr val="4A66AC"/>
                </a:solidFill>
                <a:latin typeface="Cambria" panose="02040503050406030204" pitchFamily="18" charset="0"/>
                <a:ea typeface="Cambria" panose="02040503050406030204" pitchFamily="18" charset="0"/>
              </a:rPr>
              <a:t>turp …</a:t>
            </a:r>
          </a:p>
        </p:txBody>
      </p:sp>
    </p:spTree>
    <p:extLst>
      <p:ext uri="{BB962C8B-B14F-4D97-AF65-F5344CB8AC3E}">
        <p14:creationId xmlns:p14="http://schemas.microsoft.com/office/powerpoint/2010/main" val="5805600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F2FE7-0625-0F4B-5CB2-6A7ECCE2731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CEFEE7B-02A8-5FAC-7FD1-19571DE89E01}"/>
              </a:ext>
            </a:extLst>
          </p:cNvPr>
          <p:cNvSpPr txBox="1"/>
          <p:nvPr/>
        </p:nvSpPr>
        <p:spPr>
          <a:xfrm>
            <a:off x="880103" y="1783219"/>
            <a:ext cx="8446777" cy="4257576"/>
          </a:xfrm>
          <a:prstGeom prst="rect">
            <a:avLst/>
          </a:prstGeom>
          <a:noFill/>
        </p:spPr>
        <p:txBody>
          <a:bodyPr wrap="square" rtlCol="0">
            <a:spAutoFit/>
          </a:bodyPr>
          <a:lstStyle/>
          <a:p>
            <a:pPr>
              <a:spcAft>
                <a:spcPts val="800"/>
              </a:spcAft>
            </a:pPr>
            <a:r>
              <a:rPr lang="lv-LV" sz="1600" b="1" noProof="0" dirty="0">
                <a:solidFill>
                  <a:srgbClr val="4A66AC"/>
                </a:solidFill>
                <a:latin typeface="Cambria" panose="02040503050406030204" pitchFamily="18" charset="0"/>
                <a:ea typeface="Cambria" panose="02040503050406030204" pitchFamily="18" charset="0"/>
              </a:rPr>
              <a:t>Izvilkumi no programmas</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Nepieļaut Latvijas iesaistīšanu militāros konfliktos bet meklēt diplomātiskus atrisinājumus</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Atcelt obligāto dienestu jauniešiem</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Izbeigt uzņēmēju ģeopolitisko vajāšanu (vis a vis Krieviju?)</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Pret Stambulas konvenciju</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Atjaunot skolās krievu valodas izvēles kartībā</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Nodrošināt mazākuma tautību valodu un kultūru saglabāšanu</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Pret starptautiskiem migrācijas līgumiem un nekontrolētu imigrāciju </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Izvērtēt izstāties no World Health Organization</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Nepieļaut valsts stratēģisko uzņēmumu privatizāciju</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Pārtraukt finansēt Air Baltic un Rail Baltica</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Atteikties no zaļā kursa noteikumiem, kuri apgrūtina iedzīvotāju un uzņēmēju dzīvi</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Tautas ievēlēts prezidents</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a:t>
            </a:r>
          </a:p>
        </p:txBody>
      </p:sp>
      <p:pic>
        <p:nvPicPr>
          <p:cNvPr id="4" name="Picture 3">
            <a:extLst>
              <a:ext uri="{FF2B5EF4-FFF2-40B4-BE49-F238E27FC236}">
                <a16:creationId xmlns:a16="http://schemas.microsoft.com/office/drawing/2014/main" id="{B043BB59-4A01-06FD-9725-E5728BAAF9B6}"/>
              </a:ext>
            </a:extLst>
          </p:cNvPr>
          <p:cNvPicPr>
            <a:picLocks noChangeAspect="1"/>
          </p:cNvPicPr>
          <p:nvPr/>
        </p:nvPicPr>
        <p:blipFill>
          <a:blip r:embed="rId2"/>
          <a:stretch>
            <a:fillRect/>
          </a:stretch>
        </p:blipFill>
        <p:spPr>
          <a:xfrm>
            <a:off x="964307" y="740325"/>
            <a:ext cx="2600688" cy="743054"/>
          </a:xfrm>
          <a:prstGeom prst="rect">
            <a:avLst/>
          </a:prstGeom>
          <a:ln>
            <a:solidFill>
              <a:srgbClr val="4A66AC"/>
            </a:solidFill>
          </a:ln>
        </p:spPr>
      </p:pic>
      <p:sp>
        <p:nvSpPr>
          <p:cNvPr id="6" name="TextBox 5">
            <a:extLst>
              <a:ext uri="{FF2B5EF4-FFF2-40B4-BE49-F238E27FC236}">
                <a16:creationId xmlns:a16="http://schemas.microsoft.com/office/drawing/2014/main" id="{8374FAEC-02E1-4B50-C919-F3CD16FD14D4}"/>
              </a:ext>
            </a:extLst>
          </p:cNvPr>
          <p:cNvSpPr txBox="1"/>
          <p:nvPr/>
        </p:nvSpPr>
        <p:spPr>
          <a:xfrm>
            <a:off x="7602773" y="5719951"/>
            <a:ext cx="1574470" cy="646331"/>
          </a:xfrm>
          <a:prstGeom prst="rect">
            <a:avLst/>
          </a:prstGeom>
          <a:noFill/>
        </p:spPr>
        <p:txBody>
          <a:bodyPr wrap="none" rtlCol="0">
            <a:spAutoFit/>
          </a:bodyPr>
          <a:lstStyle/>
          <a:p>
            <a:r>
              <a:rPr lang="lv-LV" sz="3600" b="1" noProof="0" dirty="0">
                <a:solidFill>
                  <a:srgbClr val="4A66AC"/>
                </a:solidFill>
                <a:latin typeface="Cambria" panose="02040503050406030204" pitchFamily="18" charset="0"/>
                <a:ea typeface="Cambria" panose="02040503050406030204" pitchFamily="18" charset="0"/>
              </a:rPr>
              <a:t>turp …</a:t>
            </a:r>
          </a:p>
        </p:txBody>
      </p:sp>
    </p:spTree>
    <p:extLst>
      <p:ext uri="{BB962C8B-B14F-4D97-AF65-F5344CB8AC3E}">
        <p14:creationId xmlns:p14="http://schemas.microsoft.com/office/powerpoint/2010/main" val="25777440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9AA9A-A614-2122-BF2C-4F317FBD844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0B83987-3210-BA03-5CE1-D5B1316D8710}"/>
              </a:ext>
            </a:extLst>
          </p:cNvPr>
          <p:cNvSpPr txBox="1"/>
          <p:nvPr/>
        </p:nvSpPr>
        <p:spPr>
          <a:xfrm>
            <a:off x="725039" y="2572594"/>
            <a:ext cx="5551555" cy="933589"/>
          </a:xfrm>
          <a:prstGeom prst="rect">
            <a:avLst/>
          </a:prstGeom>
          <a:noFill/>
        </p:spPr>
        <p:txBody>
          <a:bodyPr wrap="square" rtlCol="0">
            <a:spAutoFit/>
          </a:bodyPr>
          <a:lstStyle/>
          <a:p>
            <a:pPr>
              <a:spcAft>
                <a:spcPts val="800"/>
              </a:spcAft>
            </a:pPr>
            <a:r>
              <a:rPr lang="lv-LV" sz="1600" b="1" noProof="0" dirty="0">
                <a:solidFill>
                  <a:srgbClr val="4A66AC"/>
                </a:solidFill>
                <a:latin typeface="Cambria" panose="02040503050406030204" pitchFamily="18" charset="0"/>
                <a:ea typeface="Cambria" panose="02040503050406030204" pitchFamily="18" charset="0"/>
              </a:rPr>
              <a:t>Personības</a:t>
            </a:r>
          </a:p>
          <a:p>
            <a:pPr>
              <a:spcAft>
                <a:spcPts val="800"/>
              </a:spcAft>
            </a:pPr>
            <a:r>
              <a:rPr lang="lv-LV" sz="1600" b="1" noProof="0" dirty="0">
                <a:solidFill>
                  <a:srgbClr val="4A66AC"/>
                </a:solidFill>
                <a:latin typeface="Cambria" panose="02040503050406030204" pitchFamily="18" charset="0"/>
                <a:ea typeface="Cambria" panose="02040503050406030204" pitchFamily="18" charset="0"/>
              </a:rPr>
              <a:t>Jūlija Stepaņenko – </a:t>
            </a:r>
            <a:r>
              <a:rPr lang="lv-LV" sz="1600" noProof="0" dirty="0">
                <a:solidFill>
                  <a:srgbClr val="4A66AC"/>
                </a:solidFill>
                <a:latin typeface="Cambria" panose="02040503050406030204" pitchFamily="18" charset="0"/>
                <a:ea typeface="Cambria" panose="02040503050406030204" pitchFamily="18" charset="0"/>
              </a:rPr>
              <a:t>Partijas vadītāja un Ministru prezidentes kandidāte, Saeimas deputāte un advokāte</a:t>
            </a:r>
          </a:p>
        </p:txBody>
      </p:sp>
      <p:pic>
        <p:nvPicPr>
          <p:cNvPr id="4" name="Picture 3">
            <a:extLst>
              <a:ext uri="{FF2B5EF4-FFF2-40B4-BE49-F238E27FC236}">
                <a16:creationId xmlns:a16="http://schemas.microsoft.com/office/drawing/2014/main" id="{2303DC32-D6F5-A4D0-CD86-C08D1D53C514}"/>
              </a:ext>
            </a:extLst>
          </p:cNvPr>
          <p:cNvPicPr>
            <a:picLocks noChangeAspect="1"/>
          </p:cNvPicPr>
          <p:nvPr/>
        </p:nvPicPr>
        <p:blipFill>
          <a:blip r:embed="rId2"/>
          <a:stretch>
            <a:fillRect/>
          </a:stretch>
        </p:blipFill>
        <p:spPr>
          <a:xfrm>
            <a:off x="811907" y="1488990"/>
            <a:ext cx="2600688" cy="743054"/>
          </a:xfrm>
          <a:prstGeom prst="rect">
            <a:avLst/>
          </a:prstGeom>
          <a:ln>
            <a:solidFill>
              <a:srgbClr val="4A66AC"/>
            </a:solidFill>
          </a:ln>
        </p:spPr>
      </p:pic>
      <p:pic>
        <p:nvPicPr>
          <p:cNvPr id="7" name="Picture 6">
            <a:extLst>
              <a:ext uri="{FF2B5EF4-FFF2-40B4-BE49-F238E27FC236}">
                <a16:creationId xmlns:a16="http://schemas.microsoft.com/office/drawing/2014/main" id="{9123C860-806C-75BF-ABBC-995362A2D37F}"/>
              </a:ext>
            </a:extLst>
          </p:cNvPr>
          <p:cNvPicPr>
            <a:picLocks noChangeAspect="1"/>
          </p:cNvPicPr>
          <p:nvPr/>
        </p:nvPicPr>
        <p:blipFill>
          <a:blip r:embed="rId3"/>
          <a:stretch>
            <a:fillRect/>
          </a:stretch>
        </p:blipFill>
        <p:spPr>
          <a:xfrm>
            <a:off x="7119476" y="1488990"/>
            <a:ext cx="2189094" cy="3100799"/>
          </a:xfrm>
          <a:prstGeom prst="rect">
            <a:avLst/>
          </a:prstGeom>
          <a:ln w="19050">
            <a:solidFill>
              <a:srgbClr val="4A66AC"/>
            </a:solidFill>
          </a:ln>
        </p:spPr>
      </p:pic>
      <p:sp>
        <p:nvSpPr>
          <p:cNvPr id="9" name="TextBox 8">
            <a:extLst>
              <a:ext uri="{FF2B5EF4-FFF2-40B4-BE49-F238E27FC236}">
                <a16:creationId xmlns:a16="http://schemas.microsoft.com/office/drawing/2014/main" id="{C56D1D8C-546D-8FC5-6D03-161327DF4525}"/>
              </a:ext>
            </a:extLst>
          </p:cNvPr>
          <p:cNvSpPr txBox="1"/>
          <p:nvPr/>
        </p:nvSpPr>
        <p:spPr>
          <a:xfrm>
            <a:off x="7119476" y="4688474"/>
            <a:ext cx="2189094" cy="338554"/>
          </a:xfrm>
          <a:prstGeom prst="rect">
            <a:avLst/>
          </a:prstGeom>
          <a:solidFill>
            <a:schemeClr val="bg1"/>
          </a:solidFill>
        </p:spPr>
        <p:txBody>
          <a:bodyPr wrap="square" rtlCol="0">
            <a:spAutoFit/>
          </a:bodyPr>
          <a:lstStyle/>
          <a:p>
            <a:pPr algn="ctr"/>
            <a:r>
              <a:rPr lang="lv-LV" sz="1600" i="1" noProof="0" dirty="0">
                <a:solidFill>
                  <a:srgbClr val="4A66AC"/>
                </a:solidFill>
                <a:latin typeface="Cambria" panose="02040503050406030204" pitchFamily="18" charset="0"/>
                <a:ea typeface="Cambria" panose="02040503050406030204" pitchFamily="18" charset="0"/>
              </a:rPr>
              <a:t>Jūlija Stepaņenko</a:t>
            </a:r>
          </a:p>
        </p:txBody>
      </p:sp>
    </p:spTree>
    <p:extLst>
      <p:ext uri="{BB962C8B-B14F-4D97-AF65-F5344CB8AC3E}">
        <p14:creationId xmlns:p14="http://schemas.microsoft.com/office/powerpoint/2010/main" val="15870689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0ABE4-6CC2-E355-8A98-A1EF0B4C003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F0E34F9-9A41-685E-D241-31882D823C54}"/>
              </a:ext>
            </a:extLst>
          </p:cNvPr>
          <p:cNvSpPr txBox="1"/>
          <p:nvPr/>
        </p:nvSpPr>
        <p:spPr>
          <a:xfrm>
            <a:off x="734946" y="646715"/>
            <a:ext cx="8447151" cy="523220"/>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Partijas – (#4) Zaļo Zemnieku Savienība</a:t>
            </a:r>
            <a:endParaRPr lang="lv-LV" sz="2000" b="1" i="1" noProof="0" dirty="0">
              <a:solidFill>
                <a:srgbClr val="4A66AC"/>
              </a:solidFill>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A9DD1CDC-E8FC-AD8F-7956-DDE4959BB3AF}"/>
              </a:ext>
            </a:extLst>
          </p:cNvPr>
          <p:cNvSpPr txBox="1"/>
          <p:nvPr/>
        </p:nvSpPr>
        <p:spPr>
          <a:xfrm>
            <a:off x="734946" y="3212902"/>
            <a:ext cx="7599429" cy="2616101"/>
          </a:xfrm>
          <a:prstGeom prst="rect">
            <a:avLst/>
          </a:prstGeom>
          <a:noFill/>
        </p:spPr>
        <p:txBody>
          <a:bodyPr wrap="square" rtlCol="0">
            <a:spAutoFit/>
          </a:bodyPr>
          <a:lstStyle/>
          <a:p>
            <a:pPr>
              <a:spcAft>
                <a:spcPts val="800"/>
              </a:spcAft>
            </a:pPr>
            <a:r>
              <a:rPr lang="lv-LV" sz="1600" b="1" noProof="0" dirty="0">
                <a:solidFill>
                  <a:srgbClr val="4A66AC"/>
                </a:solidFill>
                <a:latin typeface="Cambria" panose="02040503050406030204" pitchFamily="18" charset="0"/>
                <a:ea typeface="Cambria" panose="02040503050406030204" pitchFamily="18" charset="0"/>
              </a:rPr>
              <a:t>Kopsavilkums</a:t>
            </a:r>
          </a:p>
          <a:p>
            <a:pPr>
              <a:spcAft>
                <a:spcPts val="800"/>
              </a:spcAft>
            </a:pPr>
            <a:r>
              <a:rPr lang="lv-LV" sz="1600" noProof="0" dirty="0">
                <a:solidFill>
                  <a:srgbClr val="4A66AC"/>
                </a:solidFill>
                <a:latin typeface="Cambria" panose="02040503050406030204" pitchFamily="18" charset="0"/>
                <a:ea typeface="Cambria" panose="02040503050406030204" pitchFamily="18" charset="0"/>
              </a:rPr>
              <a:t>Centriska labā spārna partiju apvienība (Latvijas Zemnieku Savienība un Latvijas Sociāldemokrātiskā strādnieku partija).</a:t>
            </a:r>
          </a:p>
          <a:p>
            <a:pPr>
              <a:spcAft>
                <a:spcPts val="800"/>
              </a:spcAft>
            </a:pPr>
            <a:r>
              <a:rPr lang="lv-LV" sz="1600" noProof="0" dirty="0">
                <a:solidFill>
                  <a:srgbClr val="4A66AC"/>
                </a:solidFill>
                <a:latin typeface="Cambria" panose="02040503050406030204" pitchFamily="18" charset="0"/>
                <a:ea typeface="Cambria" panose="02040503050406030204" pitchFamily="18" charset="0"/>
              </a:rPr>
              <a:t>Aizstāv konservatīvas lauku intereses un vērtības, kā ari ekonomisko suverenitāti un protekcionismu. </a:t>
            </a:r>
          </a:p>
          <a:p>
            <a:pPr>
              <a:spcAft>
                <a:spcPts val="800"/>
              </a:spcAft>
            </a:pPr>
            <a:r>
              <a:rPr lang="lv-LV" sz="1600" noProof="0" dirty="0">
                <a:solidFill>
                  <a:srgbClr val="4A66AC"/>
                </a:solidFill>
                <a:latin typeface="Cambria" panose="02040503050406030204" pitchFamily="18" charset="0"/>
                <a:ea typeface="Cambria" panose="02040503050406030204" pitchFamily="18" charset="0"/>
              </a:rPr>
              <a:t>Tiek uzskatīts, ka partiju ietekmē Ventspils uzņēmējs Aivars Lembergs un citas ekonomiskas intereses.</a:t>
            </a:r>
            <a:br>
              <a:rPr lang="lv-LV" sz="1600" noProof="0" dirty="0">
                <a:solidFill>
                  <a:srgbClr val="4A66AC"/>
                </a:solidFill>
                <a:latin typeface="Cambria" panose="02040503050406030204" pitchFamily="18" charset="0"/>
                <a:ea typeface="Cambria" panose="02040503050406030204" pitchFamily="18" charset="0"/>
              </a:rPr>
            </a:br>
            <a:br>
              <a:rPr lang="lv-LV" sz="1600" noProof="0" dirty="0">
                <a:solidFill>
                  <a:srgbClr val="4A66AC"/>
                </a:solidFill>
                <a:latin typeface="Cambria" panose="02040503050406030204" pitchFamily="18" charset="0"/>
                <a:ea typeface="Cambria" panose="02040503050406030204" pitchFamily="18" charset="0"/>
              </a:rPr>
            </a:br>
            <a:r>
              <a:rPr lang="lv-LV" sz="1600" b="1" noProof="0" dirty="0">
                <a:solidFill>
                  <a:srgbClr val="4A66AC"/>
                </a:solidFill>
                <a:latin typeface="Cambria" panose="02040503050406030204" pitchFamily="18" charset="0"/>
                <a:ea typeface="Cambria" panose="02040503050406030204" pitchFamily="18" charset="0"/>
              </a:rPr>
              <a:t>Līdzības ar kādu Kanādas vai ASV politisko partiju </a:t>
            </a:r>
            <a:r>
              <a:rPr lang="lv-LV" sz="1600" noProof="0" dirty="0">
                <a:solidFill>
                  <a:srgbClr val="4A66AC"/>
                </a:solidFill>
                <a:latin typeface="Cambria" panose="02040503050406030204" pitchFamily="18" charset="0"/>
                <a:ea typeface="Cambria" panose="02040503050406030204" pitchFamily="18" charset="0"/>
              </a:rPr>
              <a:t>– Nav </a:t>
            </a:r>
          </a:p>
        </p:txBody>
      </p:sp>
      <p:pic>
        <p:nvPicPr>
          <p:cNvPr id="4" name="Picture 3">
            <a:extLst>
              <a:ext uri="{FF2B5EF4-FFF2-40B4-BE49-F238E27FC236}">
                <a16:creationId xmlns:a16="http://schemas.microsoft.com/office/drawing/2014/main" id="{E4578A87-87FC-EFA1-1AEA-3D6F8FCFDDCD}"/>
              </a:ext>
            </a:extLst>
          </p:cNvPr>
          <p:cNvPicPr>
            <a:picLocks noChangeAspect="1"/>
          </p:cNvPicPr>
          <p:nvPr/>
        </p:nvPicPr>
        <p:blipFill>
          <a:blip r:embed="rId2"/>
          <a:stretch>
            <a:fillRect/>
          </a:stretch>
        </p:blipFill>
        <p:spPr>
          <a:xfrm>
            <a:off x="828672" y="1361090"/>
            <a:ext cx="2526707" cy="1506115"/>
          </a:xfrm>
          <a:prstGeom prst="rect">
            <a:avLst/>
          </a:prstGeom>
          <a:ln>
            <a:solidFill>
              <a:srgbClr val="4A66AC"/>
            </a:solidFill>
          </a:ln>
        </p:spPr>
      </p:pic>
      <p:sp>
        <p:nvSpPr>
          <p:cNvPr id="10" name="TextBox 9">
            <a:extLst>
              <a:ext uri="{FF2B5EF4-FFF2-40B4-BE49-F238E27FC236}">
                <a16:creationId xmlns:a16="http://schemas.microsoft.com/office/drawing/2014/main" id="{6C268558-FC1F-5AEA-F569-019D0984FC55}"/>
              </a:ext>
            </a:extLst>
          </p:cNvPr>
          <p:cNvSpPr txBox="1"/>
          <p:nvPr/>
        </p:nvSpPr>
        <p:spPr>
          <a:xfrm>
            <a:off x="7602773" y="5675949"/>
            <a:ext cx="1574470" cy="646331"/>
          </a:xfrm>
          <a:prstGeom prst="rect">
            <a:avLst/>
          </a:prstGeom>
          <a:noFill/>
        </p:spPr>
        <p:txBody>
          <a:bodyPr wrap="none" rtlCol="0">
            <a:spAutoFit/>
          </a:bodyPr>
          <a:lstStyle/>
          <a:p>
            <a:r>
              <a:rPr lang="lv-LV" sz="3600" b="1" noProof="0" dirty="0">
                <a:solidFill>
                  <a:srgbClr val="4A66AC"/>
                </a:solidFill>
                <a:latin typeface="Cambria" panose="02040503050406030204" pitchFamily="18" charset="0"/>
                <a:ea typeface="Cambria" panose="02040503050406030204" pitchFamily="18" charset="0"/>
              </a:rPr>
              <a:t>turp …</a:t>
            </a:r>
          </a:p>
        </p:txBody>
      </p:sp>
    </p:spTree>
    <p:extLst>
      <p:ext uri="{BB962C8B-B14F-4D97-AF65-F5344CB8AC3E}">
        <p14:creationId xmlns:p14="http://schemas.microsoft.com/office/powerpoint/2010/main" val="20240887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915C2-B72D-C82F-2B40-CCFDFFBBF4F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4DCDA5C-AA47-5A43-2F57-7820A8D7B250}"/>
              </a:ext>
            </a:extLst>
          </p:cNvPr>
          <p:cNvSpPr txBox="1"/>
          <p:nvPr/>
        </p:nvSpPr>
        <p:spPr>
          <a:xfrm>
            <a:off x="954021" y="2808280"/>
            <a:ext cx="7599429" cy="2472472"/>
          </a:xfrm>
          <a:prstGeom prst="rect">
            <a:avLst/>
          </a:prstGeom>
          <a:noFill/>
        </p:spPr>
        <p:txBody>
          <a:bodyPr wrap="square" rtlCol="0">
            <a:spAutoFit/>
          </a:bodyPr>
          <a:lstStyle/>
          <a:p>
            <a:pPr>
              <a:spcAft>
                <a:spcPts val="800"/>
              </a:spcAft>
            </a:pPr>
            <a:r>
              <a:rPr lang="lv-LV" sz="1600" b="1" noProof="0" dirty="0">
                <a:solidFill>
                  <a:srgbClr val="4A66AC"/>
                </a:solidFill>
                <a:latin typeface="Cambria" panose="02040503050406030204" pitchFamily="18" charset="0"/>
                <a:ea typeface="Cambria" panose="02040503050406030204" pitchFamily="18" charset="0"/>
              </a:rPr>
              <a:t>Izvilkumi no programmas</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Tradicionālas, latviskas un kristīgas vērtības un mūsdienīgās zināšanas politika</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Stiprināta dalība ES un NATO, un nelokāms atbalsts Ukrainai</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Eksporta spējīga augstākā izglītība ES, NATO un OECD studentiem</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Pret Stambulas konvenciju</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Gudra imigrācijas politika un nepieļaut nelegālu imigrāciju </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Reģionu infrastruktūras noturēšana un attīstīšana</a:t>
            </a:r>
          </a:p>
          <a:p>
            <a:pPr marL="342900" indent="-342900">
              <a:spcAft>
                <a:spcPts val="400"/>
              </a:spcAft>
              <a:buFont typeface="+mj-lt"/>
              <a:buAutoNum type="arabicPeriod"/>
            </a:pPr>
            <a:r>
              <a:rPr lang="lv-LV" sz="1600" noProof="0" dirty="0">
                <a:solidFill>
                  <a:srgbClr val="4A66AC"/>
                </a:solidFill>
                <a:latin typeface="Cambria" panose="02040503050406030204" pitchFamily="18" charset="0"/>
                <a:ea typeface="Cambria" panose="02040503050406030204" pitchFamily="18" charset="0"/>
              </a:rPr>
              <a:t>…..</a:t>
            </a:r>
          </a:p>
        </p:txBody>
      </p:sp>
      <p:pic>
        <p:nvPicPr>
          <p:cNvPr id="4" name="Picture 3">
            <a:extLst>
              <a:ext uri="{FF2B5EF4-FFF2-40B4-BE49-F238E27FC236}">
                <a16:creationId xmlns:a16="http://schemas.microsoft.com/office/drawing/2014/main" id="{CE121D51-D5EF-FB74-F9AC-095ED9CB8BF9}"/>
              </a:ext>
            </a:extLst>
          </p:cNvPr>
          <p:cNvPicPr>
            <a:picLocks noChangeAspect="1"/>
          </p:cNvPicPr>
          <p:nvPr/>
        </p:nvPicPr>
        <p:blipFill>
          <a:blip r:embed="rId2"/>
          <a:stretch>
            <a:fillRect/>
          </a:stretch>
        </p:blipFill>
        <p:spPr>
          <a:xfrm>
            <a:off x="954021" y="827690"/>
            <a:ext cx="2526707" cy="1506115"/>
          </a:xfrm>
          <a:prstGeom prst="rect">
            <a:avLst/>
          </a:prstGeom>
          <a:ln>
            <a:solidFill>
              <a:srgbClr val="4A66AC"/>
            </a:solidFill>
          </a:ln>
        </p:spPr>
      </p:pic>
      <p:sp>
        <p:nvSpPr>
          <p:cNvPr id="6" name="TextBox 5">
            <a:extLst>
              <a:ext uri="{FF2B5EF4-FFF2-40B4-BE49-F238E27FC236}">
                <a16:creationId xmlns:a16="http://schemas.microsoft.com/office/drawing/2014/main" id="{9DA8B7B8-7771-1BB3-E5F1-EDE1DE60CC0D}"/>
              </a:ext>
            </a:extLst>
          </p:cNvPr>
          <p:cNvSpPr txBox="1"/>
          <p:nvPr/>
        </p:nvSpPr>
        <p:spPr>
          <a:xfrm>
            <a:off x="7602773" y="5675949"/>
            <a:ext cx="1574470" cy="646331"/>
          </a:xfrm>
          <a:prstGeom prst="rect">
            <a:avLst/>
          </a:prstGeom>
          <a:noFill/>
        </p:spPr>
        <p:txBody>
          <a:bodyPr wrap="none" rtlCol="0">
            <a:spAutoFit/>
          </a:bodyPr>
          <a:lstStyle/>
          <a:p>
            <a:r>
              <a:rPr lang="lv-LV" sz="3600" b="1" noProof="0" dirty="0">
                <a:solidFill>
                  <a:srgbClr val="4A66AC"/>
                </a:solidFill>
                <a:latin typeface="Cambria" panose="02040503050406030204" pitchFamily="18" charset="0"/>
                <a:ea typeface="Cambria" panose="02040503050406030204" pitchFamily="18" charset="0"/>
              </a:rPr>
              <a:t>turp …</a:t>
            </a:r>
          </a:p>
        </p:txBody>
      </p:sp>
    </p:spTree>
    <p:extLst>
      <p:ext uri="{BB962C8B-B14F-4D97-AF65-F5344CB8AC3E}">
        <p14:creationId xmlns:p14="http://schemas.microsoft.com/office/powerpoint/2010/main" val="36722032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9C1B3-28F0-7CFE-6DA3-09851F4AC1D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2D68F39-2771-2628-DF78-B86711169310}"/>
              </a:ext>
            </a:extLst>
          </p:cNvPr>
          <p:cNvSpPr txBox="1"/>
          <p:nvPr/>
        </p:nvSpPr>
        <p:spPr>
          <a:xfrm>
            <a:off x="647698" y="2951014"/>
            <a:ext cx="6200777" cy="2021066"/>
          </a:xfrm>
          <a:prstGeom prst="rect">
            <a:avLst/>
          </a:prstGeom>
          <a:noFill/>
        </p:spPr>
        <p:txBody>
          <a:bodyPr wrap="square" rtlCol="0">
            <a:spAutoFit/>
          </a:bodyPr>
          <a:lstStyle/>
          <a:p>
            <a:pPr>
              <a:spcAft>
                <a:spcPts val="800"/>
              </a:spcAft>
            </a:pPr>
            <a:r>
              <a:rPr lang="lv-LV" sz="1600" b="1" noProof="0" dirty="0">
                <a:solidFill>
                  <a:srgbClr val="4A66AC"/>
                </a:solidFill>
                <a:latin typeface="Cambria" panose="02040503050406030204" pitchFamily="18" charset="0"/>
                <a:ea typeface="Cambria" panose="02040503050406030204" pitchFamily="18" charset="0"/>
              </a:rPr>
              <a:t>Personības</a:t>
            </a:r>
          </a:p>
          <a:p>
            <a:pPr>
              <a:spcAft>
                <a:spcPts val="800"/>
              </a:spcAft>
            </a:pPr>
            <a:r>
              <a:rPr lang="lv-LV" sz="1600" b="1" noProof="0" dirty="0">
                <a:solidFill>
                  <a:srgbClr val="4A66AC"/>
                </a:solidFill>
                <a:latin typeface="Cambria" panose="02040503050406030204" pitchFamily="18" charset="0"/>
                <a:ea typeface="Cambria" panose="02040503050406030204" pitchFamily="18" charset="0"/>
              </a:rPr>
              <a:t>Viktors Valainis </a:t>
            </a:r>
            <a:r>
              <a:rPr lang="lv-LV" sz="1600" noProof="0" dirty="0">
                <a:solidFill>
                  <a:srgbClr val="4A66AC"/>
                </a:solidFill>
                <a:latin typeface="Cambria" panose="02040503050406030204" pitchFamily="18" charset="0"/>
                <a:ea typeface="Cambria" panose="02040503050406030204" pitchFamily="18" charset="0"/>
              </a:rPr>
              <a:t>– Ministru prezidenta kandidāts un pašreizējais ekonomikas ministrs, kā arī atkārtoti Saeimas deputāts </a:t>
            </a:r>
          </a:p>
          <a:p>
            <a:pPr>
              <a:spcAft>
                <a:spcPts val="800"/>
              </a:spcAft>
            </a:pPr>
            <a:r>
              <a:rPr lang="lv-LV" sz="1600" b="1" noProof="0" dirty="0">
                <a:solidFill>
                  <a:srgbClr val="4A66AC"/>
                </a:solidFill>
                <a:latin typeface="Cambria" panose="02040503050406030204" pitchFamily="18" charset="0"/>
                <a:ea typeface="Cambria" panose="02040503050406030204" pitchFamily="18" charset="0"/>
              </a:rPr>
              <a:t>Aivars Lembergs </a:t>
            </a:r>
            <a:r>
              <a:rPr lang="lv-LV" sz="1600" noProof="0" dirty="0">
                <a:solidFill>
                  <a:srgbClr val="4A66AC"/>
                </a:solidFill>
                <a:latin typeface="Cambria" panose="02040503050406030204" pitchFamily="18" charset="0"/>
                <a:ea typeface="Cambria" panose="02040503050406030204" pitchFamily="18" charset="0"/>
              </a:rPr>
              <a:t>– Ventspils uzņēmējs un bijušais Ventspils pilsētas galva, kurš tika notiesāts par «money laundering» un bija cietumā vienu gadu. 2019. g. ASV bloķēja viņa ASV ieguldījumus un viņam, viņa sievai un bērniem ir aizliegts ieceļot ASV. </a:t>
            </a:r>
          </a:p>
        </p:txBody>
      </p:sp>
      <p:pic>
        <p:nvPicPr>
          <p:cNvPr id="4" name="Picture 3">
            <a:extLst>
              <a:ext uri="{FF2B5EF4-FFF2-40B4-BE49-F238E27FC236}">
                <a16:creationId xmlns:a16="http://schemas.microsoft.com/office/drawing/2014/main" id="{AA315A7F-40F2-CC1D-ACDE-BAFE912D06C1}"/>
              </a:ext>
            </a:extLst>
          </p:cNvPr>
          <p:cNvPicPr>
            <a:picLocks noChangeAspect="1"/>
          </p:cNvPicPr>
          <p:nvPr/>
        </p:nvPicPr>
        <p:blipFill>
          <a:blip r:embed="rId2"/>
          <a:stretch>
            <a:fillRect/>
          </a:stretch>
        </p:blipFill>
        <p:spPr>
          <a:xfrm>
            <a:off x="771522" y="1030086"/>
            <a:ext cx="2526707" cy="1506115"/>
          </a:xfrm>
          <a:prstGeom prst="rect">
            <a:avLst/>
          </a:prstGeom>
          <a:ln>
            <a:solidFill>
              <a:srgbClr val="4A66AC"/>
            </a:solidFill>
          </a:ln>
        </p:spPr>
      </p:pic>
      <p:pic>
        <p:nvPicPr>
          <p:cNvPr id="7" name="Picture 6">
            <a:extLst>
              <a:ext uri="{FF2B5EF4-FFF2-40B4-BE49-F238E27FC236}">
                <a16:creationId xmlns:a16="http://schemas.microsoft.com/office/drawing/2014/main" id="{0582886D-3E88-34CF-C498-2CD6F0FD4C3B}"/>
              </a:ext>
            </a:extLst>
          </p:cNvPr>
          <p:cNvPicPr>
            <a:picLocks noChangeAspect="1"/>
          </p:cNvPicPr>
          <p:nvPr/>
        </p:nvPicPr>
        <p:blipFill>
          <a:blip r:embed="rId3"/>
          <a:stretch>
            <a:fillRect/>
          </a:stretch>
        </p:blipFill>
        <p:spPr>
          <a:xfrm>
            <a:off x="7698406" y="1030086"/>
            <a:ext cx="1990912" cy="2721842"/>
          </a:xfrm>
          <a:prstGeom prst="rect">
            <a:avLst/>
          </a:prstGeom>
          <a:ln w="19050">
            <a:solidFill>
              <a:srgbClr val="4A66AC"/>
            </a:solidFill>
          </a:ln>
        </p:spPr>
      </p:pic>
      <p:pic>
        <p:nvPicPr>
          <p:cNvPr id="9" name="Picture 8">
            <a:extLst>
              <a:ext uri="{FF2B5EF4-FFF2-40B4-BE49-F238E27FC236}">
                <a16:creationId xmlns:a16="http://schemas.microsoft.com/office/drawing/2014/main" id="{D4FE5627-B38D-AE52-086F-5CA70AAF186D}"/>
              </a:ext>
            </a:extLst>
          </p:cNvPr>
          <p:cNvPicPr>
            <a:picLocks noChangeAspect="1"/>
          </p:cNvPicPr>
          <p:nvPr/>
        </p:nvPicPr>
        <p:blipFill>
          <a:blip r:embed="rId4"/>
          <a:stretch>
            <a:fillRect/>
          </a:stretch>
        </p:blipFill>
        <p:spPr>
          <a:xfrm>
            <a:off x="9967310" y="1030086"/>
            <a:ext cx="1903419" cy="2721842"/>
          </a:xfrm>
          <a:prstGeom prst="rect">
            <a:avLst/>
          </a:prstGeom>
          <a:ln w="19050">
            <a:solidFill>
              <a:srgbClr val="4A66AC"/>
            </a:solidFill>
          </a:ln>
        </p:spPr>
      </p:pic>
      <p:sp>
        <p:nvSpPr>
          <p:cNvPr id="11" name="TextBox 10">
            <a:extLst>
              <a:ext uri="{FF2B5EF4-FFF2-40B4-BE49-F238E27FC236}">
                <a16:creationId xmlns:a16="http://schemas.microsoft.com/office/drawing/2014/main" id="{0EA2E91C-B3AB-404C-D0F4-43197C5B4BFA}"/>
              </a:ext>
            </a:extLst>
          </p:cNvPr>
          <p:cNvSpPr txBox="1"/>
          <p:nvPr/>
        </p:nvSpPr>
        <p:spPr>
          <a:xfrm>
            <a:off x="7960530" y="3889769"/>
            <a:ext cx="3457575" cy="338554"/>
          </a:xfrm>
          <a:prstGeom prst="rect">
            <a:avLst/>
          </a:prstGeom>
          <a:solidFill>
            <a:schemeClr val="bg1"/>
          </a:solidFill>
        </p:spPr>
        <p:txBody>
          <a:bodyPr wrap="square" rtlCol="0">
            <a:spAutoFit/>
          </a:bodyPr>
          <a:lstStyle/>
          <a:p>
            <a:r>
              <a:rPr lang="lv-LV" sz="1600" i="1" noProof="0" dirty="0">
                <a:solidFill>
                  <a:srgbClr val="4A66AC"/>
                </a:solidFill>
                <a:latin typeface="Cambria" panose="02040503050406030204" pitchFamily="18" charset="0"/>
                <a:ea typeface="Cambria" panose="02040503050406030204" pitchFamily="18" charset="0"/>
              </a:rPr>
              <a:t>Viktors Valainis un Aivars Lembergs</a:t>
            </a:r>
          </a:p>
        </p:txBody>
      </p:sp>
    </p:spTree>
    <p:extLst>
      <p:ext uri="{BB962C8B-B14F-4D97-AF65-F5344CB8AC3E}">
        <p14:creationId xmlns:p14="http://schemas.microsoft.com/office/powerpoint/2010/main" val="32505760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A02C7-8E5D-DCE0-E580-50D1A62D704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B9ABA8B-DA18-12A1-7458-DC672C894756}"/>
              </a:ext>
            </a:extLst>
          </p:cNvPr>
          <p:cNvSpPr txBox="1"/>
          <p:nvPr/>
        </p:nvSpPr>
        <p:spPr>
          <a:xfrm>
            <a:off x="906780" y="781812"/>
            <a:ext cx="2618730" cy="523220"/>
          </a:xfrm>
          <a:prstGeom prst="rect">
            <a:avLst/>
          </a:prstGeom>
          <a:noFill/>
        </p:spPr>
        <p:txBody>
          <a:bodyPr wrap="none" rtlCol="0">
            <a:spAutoFit/>
          </a:bodyPr>
          <a:lstStyle/>
          <a:p>
            <a:r>
              <a:rPr lang="lv-LV" sz="2800" b="1" noProof="0" dirty="0">
                <a:solidFill>
                  <a:srgbClr val="4A66AC"/>
                </a:solidFill>
                <a:latin typeface="Cambria" panose="02040503050406030204" pitchFamily="18" charset="0"/>
                <a:ea typeface="Cambria" panose="02040503050406030204" pitchFamily="18" charset="0"/>
              </a:rPr>
              <a:t>Pēdējā aptauja</a:t>
            </a:r>
          </a:p>
        </p:txBody>
      </p:sp>
      <p:graphicFrame>
        <p:nvGraphicFramePr>
          <p:cNvPr id="3" name="Table 2">
            <a:extLst>
              <a:ext uri="{FF2B5EF4-FFF2-40B4-BE49-F238E27FC236}">
                <a16:creationId xmlns:a16="http://schemas.microsoft.com/office/drawing/2014/main" id="{E0D91AB6-7FC7-3F16-D887-A1F9ACA4694B}"/>
              </a:ext>
            </a:extLst>
          </p:cNvPr>
          <p:cNvGraphicFramePr>
            <a:graphicFrameLocks noGrp="1"/>
          </p:cNvGraphicFramePr>
          <p:nvPr>
            <p:extLst>
              <p:ext uri="{D42A27DB-BD31-4B8C-83A1-F6EECF244321}">
                <p14:modId xmlns:p14="http://schemas.microsoft.com/office/powerpoint/2010/main" val="1570758703"/>
              </p:ext>
            </p:extLst>
          </p:nvPr>
        </p:nvGraphicFramePr>
        <p:xfrm>
          <a:off x="974725" y="1595966"/>
          <a:ext cx="7962900" cy="4348480"/>
        </p:xfrm>
        <a:graphic>
          <a:graphicData uri="http://schemas.openxmlformats.org/drawingml/2006/table">
            <a:tbl>
              <a:tblPr firstRow="1" bandRow="1">
                <a:tableStyleId>{5C22544A-7EE6-4342-B048-85BDC9FD1C3A}</a:tableStyleId>
              </a:tblPr>
              <a:tblGrid>
                <a:gridCol w="3267075">
                  <a:extLst>
                    <a:ext uri="{9D8B030D-6E8A-4147-A177-3AD203B41FA5}">
                      <a16:colId xmlns:a16="http://schemas.microsoft.com/office/drawing/2014/main" val="4185456160"/>
                    </a:ext>
                  </a:extLst>
                </a:gridCol>
                <a:gridCol w="2543175">
                  <a:extLst>
                    <a:ext uri="{9D8B030D-6E8A-4147-A177-3AD203B41FA5}">
                      <a16:colId xmlns:a16="http://schemas.microsoft.com/office/drawing/2014/main" val="3976866657"/>
                    </a:ext>
                  </a:extLst>
                </a:gridCol>
                <a:gridCol w="2152650">
                  <a:extLst>
                    <a:ext uri="{9D8B030D-6E8A-4147-A177-3AD203B41FA5}">
                      <a16:colId xmlns:a16="http://schemas.microsoft.com/office/drawing/2014/main" val="1634452545"/>
                    </a:ext>
                  </a:extLst>
                </a:gridCol>
              </a:tblGrid>
              <a:tr h="370840">
                <a:tc>
                  <a:txBody>
                    <a:bodyPr/>
                    <a:lstStyle/>
                    <a:p>
                      <a:r>
                        <a:rPr lang="lv-LV" noProof="0" dirty="0">
                          <a:latin typeface="Cambria" panose="02040503050406030204" pitchFamily="18" charset="0"/>
                          <a:ea typeface="Cambria" panose="02040503050406030204" pitchFamily="18" charset="0"/>
                        </a:rPr>
                        <a:t>Partija</a:t>
                      </a:r>
                    </a:p>
                  </a:txBody>
                  <a:tcPr/>
                </a:tc>
                <a:tc>
                  <a:txBody>
                    <a:bodyPr/>
                    <a:lstStyle/>
                    <a:p>
                      <a:pPr algn="ctr"/>
                      <a:r>
                        <a:rPr lang="lv-LV" noProof="0" dirty="0">
                          <a:latin typeface="Cambria" panose="02040503050406030204" pitchFamily="18" charset="0"/>
                          <a:ea typeface="Cambria" panose="02040503050406030204" pitchFamily="18" charset="0"/>
                        </a:rPr>
                        <a:t>SKDS Aptauja</a:t>
                      </a:r>
                    </a:p>
                    <a:p>
                      <a:pPr algn="ctr"/>
                      <a:r>
                        <a:rPr lang="lv-LV" noProof="0" dirty="0">
                          <a:latin typeface="Cambria" panose="02040503050406030204" pitchFamily="18" charset="0"/>
                          <a:ea typeface="Cambria" panose="02040503050406030204" pitchFamily="18" charset="0"/>
                        </a:rPr>
                        <a:t>(jūlijā)</a:t>
                      </a:r>
                    </a:p>
                  </a:txBody>
                  <a:tcPr/>
                </a:tc>
                <a:tc>
                  <a:txBody>
                    <a:bodyPr/>
                    <a:lstStyle/>
                    <a:p>
                      <a:pPr algn="ctr"/>
                      <a:r>
                        <a:rPr lang="lv-LV" noProof="0" dirty="0">
                          <a:latin typeface="Cambria" panose="02040503050406030204" pitchFamily="18" charset="0"/>
                          <a:ea typeface="Cambria" panose="02040503050406030204" pitchFamily="18" charset="0"/>
                        </a:rPr>
                        <a:t>Deputāti</a:t>
                      </a:r>
                    </a:p>
                    <a:p>
                      <a:pPr algn="ctr"/>
                      <a:r>
                        <a:rPr lang="lv-LV" noProof="0" dirty="0">
                          <a:latin typeface="Cambria" panose="02040503050406030204" pitchFamily="18" charset="0"/>
                          <a:ea typeface="Cambria" panose="02040503050406030204" pitchFamily="18" charset="0"/>
                        </a:rPr>
                        <a:t>(PolitPro)</a:t>
                      </a:r>
                    </a:p>
                  </a:txBody>
                  <a:tcPr/>
                </a:tc>
                <a:extLst>
                  <a:ext uri="{0D108BD9-81ED-4DB2-BD59-A6C34878D82A}">
                    <a16:rowId xmlns:a16="http://schemas.microsoft.com/office/drawing/2014/main" val="2755443108"/>
                  </a:ext>
                </a:extLst>
              </a:tr>
              <a:tr h="370840">
                <a:tc>
                  <a:txBody>
                    <a:bodyPr/>
                    <a:lstStyle/>
                    <a:p>
                      <a:r>
                        <a:rPr lang="lv-LV" b="1" noProof="0" dirty="0">
                          <a:latin typeface="Cambria" panose="02040503050406030204" pitchFamily="18" charset="0"/>
                          <a:ea typeface="Cambria" panose="02040503050406030204" pitchFamily="18" charset="0"/>
                        </a:rPr>
                        <a:t>Apvienotais Saraksts</a:t>
                      </a:r>
                    </a:p>
                  </a:txBody>
                  <a:tcPr/>
                </a:tc>
                <a:tc>
                  <a:txBody>
                    <a:bodyPr/>
                    <a:lstStyle/>
                    <a:p>
                      <a:pPr algn="ctr"/>
                      <a:r>
                        <a:rPr lang="lv-LV" noProof="0" dirty="0">
                          <a:latin typeface="Cambria" panose="02040503050406030204" pitchFamily="18" charset="0"/>
                          <a:ea typeface="Cambria" panose="02040503050406030204" pitchFamily="18" charset="0"/>
                        </a:rPr>
                        <a:t>12,2%</a:t>
                      </a:r>
                    </a:p>
                  </a:txBody>
                  <a:tcPr/>
                </a:tc>
                <a:tc>
                  <a:txBody>
                    <a:bodyPr/>
                    <a:lstStyle/>
                    <a:p>
                      <a:pPr algn="ctr"/>
                      <a:r>
                        <a:rPr lang="lv-LV" noProof="0" dirty="0">
                          <a:latin typeface="Cambria" panose="02040503050406030204" pitchFamily="18" charset="0"/>
                          <a:ea typeface="Cambria" panose="02040503050406030204" pitchFamily="18" charset="0"/>
                        </a:rPr>
                        <a:t>24</a:t>
                      </a:r>
                    </a:p>
                  </a:txBody>
                  <a:tcPr/>
                </a:tc>
                <a:extLst>
                  <a:ext uri="{0D108BD9-81ED-4DB2-BD59-A6C34878D82A}">
                    <a16:rowId xmlns:a16="http://schemas.microsoft.com/office/drawing/2014/main" val="4079302621"/>
                  </a:ext>
                </a:extLst>
              </a:tr>
              <a:tr h="370840">
                <a:tc>
                  <a:txBody>
                    <a:bodyPr/>
                    <a:lstStyle/>
                    <a:p>
                      <a:r>
                        <a:rPr lang="lv-LV" b="1" noProof="0" dirty="0">
                          <a:latin typeface="Cambria" panose="02040503050406030204" pitchFamily="18" charset="0"/>
                          <a:ea typeface="Cambria" panose="02040503050406030204" pitchFamily="18" charset="0"/>
                        </a:rPr>
                        <a:t>Suverēnā Vara</a:t>
                      </a:r>
                    </a:p>
                  </a:txBody>
                  <a:tcPr/>
                </a:tc>
                <a:tc>
                  <a:txBody>
                    <a:bodyPr/>
                    <a:lstStyle/>
                    <a:p>
                      <a:pPr algn="ctr"/>
                      <a:r>
                        <a:rPr lang="lv-LV" noProof="0" dirty="0">
                          <a:latin typeface="Cambria" panose="02040503050406030204" pitchFamily="18" charset="0"/>
                          <a:ea typeface="Cambria" panose="02040503050406030204" pitchFamily="18" charset="0"/>
                        </a:rPr>
                        <a:t>11,4%</a:t>
                      </a:r>
                    </a:p>
                  </a:txBody>
                  <a:tcPr/>
                </a:tc>
                <a:tc>
                  <a:txBody>
                    <a:bodyPr/>
                    <a:lstStyle/>
                    <a:p>
                      <a:pPr algn="ctr"/>
                      <a:r>
                        <a:rPr lang="lv-LV" noProof="0" dirty="0">
                          <a:latin typeface="Cambria" panose="02040503050406030204" pitchFamily="18" charset="0"/>
                          <a:ea typeface="Cambria" panose="02040503050406030204" pitchFamily="18" charset="0"/>
                        </a:rPr>
                        <a:t>21</a:t>
                      </a:r>
                    </a:p>
                  </a:txBody>
                  <a:tcPr/>
                </a:tc>
                <a:extLst>
                  <a:ext uri="{0D108BD9-81ED-4DB2-BD59-A6C34878D82A}">
                    <a16:rowId xmlns:a16="http://schemas.microsoft.com/office/drawing/2014/main" val="4114151803"/>
                  </a:ext>
                </a:extLst>
              </a:tr>
              <a:tr h="370840">
                <a:tc>
                  <a:txBody>
                    <a:bodyPr/>
                    <a:lstStyle/>
                    <a:p>
                      <a:r>
                        <a:rPr lang="lv-LV" b="1" noProof="0" dirty="0">
                          <a:latin typeface="Cambria" panose="02040503050406030204" pitchFamily="18" charset="0"/>
                          <a:ea typeface="Cambria" panose="02040503050406030204" pitchFamily="18" charset="0"/>
                        </a:rPr>
                        <a:t>Latvija Pirmā Vietā</a:t>
                      </a:r>
                    </a:p>
                  </a:txBody>
                  <a:tcPr/>
                </a:tc>
                <a:tc>
                  <a:txBody>
                    <a:bodyPr/>
                    <a:lstStyle/>
                    <a:p>
                      <a:pPr algn="ctr"/>
                      <a:r>
                        <a:rPr lang="lv-LV" noProof="0" dirty="0">
                          <a:latin typeface="Cambria" panose="02040503050406030204" pitchFamily="18" charset="0"/>
                          <a:ea typeface="Cambria" panose="02040503050406030204" pitchFamily="18" charset="0"/>
                        </a:rPr>
                        <a:t>10,0%</a:t>
                      </a:r>
                    </a:p>
                  </a:txBody>
                  <a:tcPr/>
                </a:tc>
                <a:tc>
                  <a:txBody>
                    <a:bodyPr/>
                    <a:lstStyle/>
                    <a:p>
                      <a:pPr algn="ctr"/>
                      <a:r>
                        <a:rPr lang="lv-LV" noProof="0" dirty="0">
                          <a:latin typeface="Cambria" panose="02040503050406030204" pitchFamily="18" charset="0"/>
                          <a:ea typeface="Cambria" panose="02040503050406030204" pitchFamily="18" charset="0"/>
                        </a:rPr>
                        <a:t>18</a:t>
                      </a:r>
                    </a:p>
                  </a:txBody>
                  <a:tcPr/>
                </a:tc>
                <a:extLst>
                  <a:ext uri="{0D108BD9-81ED-4DB2-BD59-A6C34878D82A}">
                    <a16:rowId xmlns:a16="http://schemas.microsoft.com/office/drawing/2014/main" val="2701615798"/>
                  </a:ext>
                </a:extLst>
              </a:tr>
              <a:tr h="370840">
                <a:tc>
                  <a:txBody>
                    <a:bodyPr/>
                    <a:lstStyle/>
                    <a:p>
                      <a:r>
                        <a:rPr lang="lv-LV" b="1" noProof="0" dirty="0">
                          <a:latin typeface="Cambria" panose="02040503050406030204" pitchFamily="18" charset="0"/>
                          <a:ea typeface="Cambria" panose="02040503050406030204" pitchFamily="18" charset="0"/>
                        </a:rPr>
                        <a:t>Progresīvie </a:t>
                      </a:r>
                    </a:p>
                  </a:txBody>
                  <a:tcPr/>
                </a:tc>
                <a:tc>
                  <a:txBody>
                    <a:bodyPr/>
                    <a:lstStyle/>
                    <a:p>
                      <a:pPr algn="ctr"/>
                      <a:r>
                        <a:rPr lang="lv-LV" noProof="0" dirty="0">
                          <a:latin typeface="Cambria" panose="02040503050406030204" pitchFamily="18" charset="0"/>
                          <a:ea typeface="Cambria" panose="02040503050406030204" pitchFamily="18" charset="0"/>
                        </a:rPr>
                        <a:t>9,0%</a:t>
                      </a:r>
                    </a:p>
                  </a:txBody>
                  <a:tcPr/>
                </a:tc>
                <a:tc>
                  <a:txBody>
                    <a:bodyPr/>
                    <a:lstStyle/>
                    <a:p>
                      <a:pPr algn="ctr"/>
                      <a:r>
                        <a:rPr lang="lv-LV" noProof="0" dirty="0">
                          <a:latin typeface="Cambria" panose="02040503050406030204" pitchFamily="18" charset="0"/>
                          <a:ea typeface="Cambria" panose="02040503050406030204" pitchFamily="18" charset="0"/>
                        </a:rPr>
                        <a:t>17</a:t>
                      </a:r>
                    </a:p>
                  </a:txBody>
                  <a:tcPr/>
                </a:tc>
                <a:extLst>
                  <a:ext uri="{0D108BD9-81ED-4DB2-BD59-A6C34878D82A}">
                    <a16:rowId xmlns:a16="http://schemas.microsoft.com/office/drawing/2014/main" val="2455178794"/>
                  </a:ext>
                </a:extLst>
              </a:tr>
              <a:tr h="370840">
                <a:tc>
                  <a:txBody>
                    <a:bodyPr/>
                    <a:lstStyle/>
                    <a:p>
                      <a:r>
                        <a:rPr lang="lv-LV" b="1" noProof="0" dirty="0">
                          <a:latin typeface="Cambria" panose="02040503050406030204" pitchFamily="18" charset="0"/>
                          <a:ea typeface="Cambria" panose="02040503050406030204" pitchFamily="18" charset="0"/>
                        </a:rPr>
                        <a:t>Nacionālā Apvienība</a:t>
                      </a:r>
                    </a:p>
                  </a:txBody>
                  <a:tcPr/>
                </a:tc>
                <a:tc>
                  <a:txBody>
                    <a:bodyPr/>
                    <a:lstStyle/>
                    <a:p>
                      <a:pPr algn="ctr"/>
                      <a:r>
                        <a:rPr lang="lv-LV" noProof="0" dirty="0">
                          <a:latin typeface="Cambria" panose="02040503050406030204" pitchFamily="18" charset="0"/>
                          <a:ea typeface="Cambria" panose="02040503050406030204" pitchFamily="18" charset="0"/>
                        </a:rPr>
                        <a:t>5,5%</a:t>
                      </a:r>
                    </a:p>
                  </a:txBody>
                  <a:tcPr/>
                </a:tc>
                <a:tc>
                  <a:txBody>
                    <a:bodyPr/>
                    <a:lstStyle/>
                    <a:p>
                      <a:pPr algn="ctr"/>
                      <a:r>
                        <a:rPr lang="lv-LV" noProof="0" dirty="0">
                          <a:latin typeface="Cambria" panose="02040503050406030204" pitchFamily="18" charset="0"/>
                          <a:ea typeface="Cambria" panose="02040503050406030204" pitchFamily="18" charset="0"/>
                        </a:rPr>
                        <a:t>11</a:t>
                      </a:r>
                    </a:p>
                  </a:txBody>
                  <a:tcPr/>
                </a:tc>
                <a:extLst>
                  <a:ext uri="{0D108BD9-81ED-4DB2-BD59-A6C34878D82A}">
                    <a16:rowId xmlns:a16="http://schemas.microsoft.com/office/drawing/2014/main" val="3424085718"/>
                  </a:ext>
                </a:extLst>
              </a:tr>
              <a:tr h="370840">
                <a:tc>
                  <a:txBody>
                    <a:bodyPr/>
                    <a:lstStyle/>
                    <a:p>
                      <a:r>
                        <a:rPr lang="lv-LV" b="1" noProof="0" dirty="0">
                          <a:latin typeface="Cambria" panose="02040503050406030204" pitchFamily="18" charset="0"/>
                          <a:ea typeface="Cambria" panose="02040503050406030204" pitchFamily="18" charset="0"/>
                        </a:rPr>
                        <a:t>Jaunā Vienotība</a:t>
                      </a:r>
                    </a:p>
                  </a:txBody>
                  <a:tcPr/>
                </a:tc>
                <a:tc>
                  <a:txBody>
                    <a:bodyPr/>
                    <a:lstStyle/>
                    <a:p>
                      <a:pPr algn="ctr"/>
                      <a:r>
                        <a:rPr lang="lv-LV" noProof="0" dirty="0">
                          <a:latin typeface="Cambria" panose="02040503050406030204" pitchFamily="18" charset="0"/>
                          <a:ea typeface="Cambria" panose="02040503050406030204" pitchFamily="18" charset="0"/>
                        </a:rPr>
                        <a:t>4,3%</a:t>
                      </a:r>
                    </a:p>
                  </a:txBody>
                  <a:tcPr/>
                </a:tc>
                <a:tc>
                  <a:txBody>
                    <a:bodyPr/>
                    <a:lstStyle/>
                    <a:p>
                      <a:pPr algn="ctr"/>
                      <a:r>
                        <a:rPr lang="lv-LV" noProof="0" dirty="0">
                          <a:latin typeface="Cambria" panose="02040503050406030204" pitchFamily="18" charset="0"/>
                          <a:ea typeface="Cambria" panose="02040503050406030204" pitchFamily="18" charset="0"/>
                        </a:rPr>
                        <a:t>9</a:t>
                      </a:r>
                    </a:p>
                  </a:txBody>
                  <a:tcPr/>
                </a:tc>
                <a:extLst>
                  <a:ext uri="{0D108BD9-81ED-4DB2-BD59-A6C34878D82A}">
                    <a16:rowId xmlns:a16="http://schemas.microsoft.com/office/drawing/2014/main" val="3170857305"/>
                  </a:ext>
                </a:extLst>
              </a:tr>
              <a:tr h="370840">
                <a:tc>
                  <a:txBody>
                    <a:bodyPr/>
                    <a:lstStyle/>
                    <a:p>
                      <a:r>
                        <a:rPr lang="lv-LV" b="1" noProof="0" dirty="0">
                          <a:latin typeface="Cambria" panose="02040503050406030204" pitchFamily="18" charset="0"/>
                          <a:ea typeface="Cambria" panose="02040503050406030204" pitchFamily="18" charset="0"/>
                        </a:rPr>
                        <a:t>Zaļo un Zemnieku Savienība</a:t>
                      </a:r>
                    </a:p>
                  </a:txBody>
                  <a:tcPr/>
                </a:tc>
                <a:tc>
                  <a:txBody>
                    <a:bodyPr/>
                    <a:lstStyle/>
                    <a:p>
                      <a:pPr algn="ctr"/>
                      <a:r>
                        <a:rPr lang="lv-LV" noProof="0" dirty="0">
                          <a:latin typeface="Cambria" panose="02040503050406030204" pitchFamily="18" charset="0"/>
                          <a:ea typeface="Cambria" panose="02040503050406030204" pitchFamily="18" charset="0"/>
                        </a:rPr>
                        <a:t>2,9%</a:t>
                      </a:r>
                    </a:p>
                  </a:txBody>
                  <a:tcPr/>
                </a:tc>
                <a:tc>
                  <a:txBody>
                    <a:bodyPr/>
                    <a:lstStyle/>
                    <a:p>
                      <a:pPr algn="ctr"/>
                      <a:endParaRPr lang="lv-LV" noProof="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1536238777"/>
                  </a:ext>
                </a:extLst>
              </a:tr>
              <a:tr h="370840">
                <a:tc>
                  <a:txBody>
                    <a:bodyPr/>
                    <a:lstStyle/>
                    <a:p>
                      <a:r>
                        <a:rPr lang="lv-LV" noProof="0" dirty="0">
                          <a:latin typeface="Cambria" panose="02040503050406030204" pitchFamily="18" charset="0"/>
                          <a:ea typeface="Cambria" panose="02040503050406030204" pitchFamily="18" charset="0"/>
                        </a:rPr>
                        <a:t>Citas partijas</a:t>
                      </a:r>
                    </a:p>
                  </a:txBody>
                  <a:tcPr/>
                </a:tc>
                <a:tc>
                  <a:txBody>
                    <a:bodyPr/>
                    <a:lstStyle/>
                    <a:p>
                      <a:pPr algn="ctr"/>
                      <a:r>
                        <a:rPr lang="lv-LV" noProof="0" dirty="0">
                          <a:latin typeface="Cambria" panose="02040503050406030204" pitchFamily="18" charset="0"/>
                          <a:ea typeface="Cambria" panose="02040503050406030204" pitchFamily="18" charset="0"/>
                        </a:rPr>
                        <a:t>9,7%</a:t>
                      </a:r>
                    </a:p>
                  </a:txBody>
                  <a:tcPr/>
                </a:tc>
                <a:tc>
                  <a:txBody>
                    <a:bodyPr/>
                    <a:lstStyle/>
                    <a:p>
                      <a:pPr algn="ctr"/>
                      <a:endParaRPr lang="lv-LV" noProof="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1893504341"/>
                  </a:ext>
                </a:extLst>
              </a:tr>
              <a:tr h="370840">
                <a:tc>
                  <a:txBody>
                    <a:bodyPr/>
                    <a:lstStyle/>
                    <a:p>
                      <a:r>
                        <a:rPr lang="lv-LV" noProof="0" dirty="0">
                          <a:latin typeface="Cambria" panose="02040503050406030204" pitchFamily="18" charset="0"/>
                          <a:ea typeface="Cambria" panose="02040503050406030204" pitchFamily="18" charset="0"/>
                        </a:rPr>
                        <a:t>Nezin kā balsos</a:t>
                      </a:r>
                    </a:p>
                  </a:txBody>
                  <a:tcPr/>
                </a:tc>
                <a:tc>
                  <a:txBody>
                    <a:bodyPr/>
                    <a:lstStyle/>
                    <a:p>
                      <a:pPr algn="ctr"/>
                      <a:r>
                        <a:rPr lang="lv-LV" noProof="0" dirty="0">
                          <a:latin typeface="Cambria" panose="02040503050406030204" pitchFamily="18" charset="0"/>
                          <a:ea typeface="Cambria" panose="02040503050406030204" pitchFamily="18" charset="0"/>
                        </a:rPr>
                        <a:t>23,4%</a:t>
                      </a:r>
                    </a:p>
                  </a:txBody>
                  <a:tcPr/>
                </a:tc>
                <a:tc>
                  <a:txBody>
                    <a:bodyPr/>
                    <a:lstStyle/>
                    <a:p>
                      <a:pPr algn="ctr"/>
                      <a:endParaRPr lang="lv-LV" noProof="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306958904"/>
                  </a:ext>
                </a:extLst>
              </a:tr>
              <a:tr h="370840">
                <a:tc>
                  <a:txBody>
                    <a:bodyPr/>
                    <a:lstStyle/>
                    <a:p>
                      <a:r>
                        <a:rPr lang="lv-LV" noProof="0" dirty="0">
                          <a:latin typeface="Cambria" panose="02040503050406030204" pitchFamily="18" charset="0"/>
                          <a:ea typeface="Cambria" panose="02040503050406030204" pitchFamily="18" charset="0"/>
                        </a:rPr>
                        <a:t>Nepiedalīsies balsošanā</a:t>
                      </a:r>
                    </a:p>
                  </a:txBody>
                  <a:tcPr/>
                </a:tc>
                <a:tc>
                  <a:txBody>
                    <a:bodyPr/>
                    <a:lstStyle/>
                    <a:p>
                      <a:pPr algn="ctr"/>
                      <a:r>
                        <a:rPr lang="lv-LV" noProof="0" dirty="0">
                          <a:latin typeface="Cambria" panose="02040503050406030204" pitchFamily="18" charset="0"/>
                          <a:ea typeface="Cambria" panose="02040503050406030204" pitchFamily="18" charset="0"/>
                        </a:rPr>
                        <a:t>11,5%</a:t>
                      </a:r>
                    </a:p>
                  </a:txBody>
                  <a:tcPr/>
                </a:tc>
                <a:tc>
                  <a:txBody>
                    <a:bodyPr/>
                    <a:lstStyle/>
                    <a:p>
                      <a:pPr algn="ctr"/>
                      <a:endParaRPr lang="lv-LV" noProof="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3038691202"/>
                  </a:ext>
                </a:extLst>
              </a:tr>
            </a:tbl>
          </a:graphicData>
        </a:graphic>
      </p:graphicFrame>
      <p:cxnSp>
        <p:nvCxnSpPr>
          <p:cNvPr id="5" name="Straight Arrow Connector 4">
            <a:extLst>
              <a:ext uri="{FF2B5EF4-FFF2-40B4-BE49-F238E27FC236}">
                <a16:creationId xmlns:a16="http://schemas.microsoft.com/office/drawing/2014/main" id="{88BADAFA-B603-2DD7-879E-4DFADB87CA9C}"/>
              </a:ext>
            </a:extLst>
          </p:cNvPr>
          <p:cNvCxnSpPr/>
          <p:nvPr/>
        </p:nvCxnSpPr>
        <p:spPr>
          <a:xfrm>
            <a:off x="6410325" y="4171950"/>
            <a:ext cx="0" cy="25793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BBFB1502-E7C8-9B4E-B803-3FFF76464151}"/>
              </a:ext>
            </a:extLst>
          </p:cNvPr>
          <p:cNvCxnSpPr/>
          <p:nvPr/>
        </p:nvCxnSpPr>
        <p:spPr>
          <a:xfrm>
            <a:off x="6410325" y="4552950"/>
            <a:ext cx="0" cy="25793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34ECC140-D677-1856-40F6-3B94CCF0AE15}"/>
              </a:ext>
            </a:extLst>
          </p:cNvPr>
          <p:cNvCxnSpPr>
            <a:cxnSpLocks/>
          </p:cNvCxnSpPr>
          <p:nvPr/>
        </p:nvCxnSpPr>
        <p:spPr>
          <a:xfrm flipV="1">
            <a:off x="6410325" y="2238375"/>
            <a:ext cx="0" cy="28575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439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60CE4-633D-49A3-53B0-07B29D37AD5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5907C42-9098-D4D5-D80B-92563854C108}"/>
              </a:ext>
            </a:extLst>
          </p:cNvPr>
          <p:cNvSpPr txBox="1"/>
          <p:nvPr/>
        </p:nvSpPr>
        <p:spPr>
          <a:xfrm>
            <a:off x="823340" y="514893"/>
            <a:ext cx="1821717" cy="523220"/>
          </a:xfrm>
          <a:prstGeom prst="rect">
            <a:avLst/>
          </a:prstGeom>
          <a:noFill/>
        </p:spPr>
        <p:txBody>
          <a:bodyPr wrap="none" rtlCol="0">
            <a:spAutoFit/>
          </a:bodyPr>
          <a:lstStyle/>
          <a:p>
            <a:r>
              <a:rPr lang="lv-LV" sz="2800" b="1" noProof="0" dirty="0">
                <a:solidFill>
                  <a:srgbClr val="4A66AC"/>
                </a:solidFill>
                <a:latin typeface="Cambria" panose="02040503050406030204" pitchFamily="18" charset="0"/>
                <a:ea typeface="Cambria" panose="02040503050406030204" pitchFamily="18" charset="0"/>
              </a:rPr>
              <a:t>Vēlēšanas</a:t>
            </a:r>
            <a:endParaRPr lang="lv-LV" noProof="0" dirty="0">
              <a:solidFill>
                <a:srgbClr val="4A66AC"/>
              </a:solidFill>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129BBDED-4C13-CD7B-7DC4-5D5E93D761CC}"/>
              </a:ext>
            </a:extLst>
          </p:cNvPr>
          <p:cNvPicPr>
            <a:picLocks noChangeAspect="1"/>
          </p:cNvPicPr>
          <p:nvPr/>
        </p:nvPicPr>
        <p:blipFill>
          <a:blip r:embed="rId2"/>
          <a:stretch>
            <a:fillRect/>
          </a:stretch>
        </p:blipFill>
        <p:spPr>
          <a:xfrm>
            <a:off x="923924" y="1225904"/>
            <a:ext cx="4933950" cy="3282087"/>
          </a:xfrm>
          <a:prstGeom prst="rect">
            <a:avLst/>
          </a:prstGeom>
          <a:ln w="19050">
            <a:solidFill>
              <a:srgbClr val="4A66AC"/>
            </a:solidFill>
          </a:ln>
        </p:spPr>
      </p:pic>
      <p:sp>
        <p:nvSpPr>
          <p:cNvPr id="6" name="TextBox 5">
            <a:extLst>
              <a:ext uri="{FF2B5EF4-FFF2-40B4-BE49-F238E27FC236}">
                <a16:creationId xmlns:a16="http://schemas.microsoft.com/office/drawing/2014/main" id="{5496B8A1-2CEB-4A60-0F9D-90C736F19F67}"/>
              </a:ext>
            </a:extLst>
          </p:cNvPr>
          <p:cNvSpPr txBox="1"/>
          <p:nvPr/>
        </p:nvSpPr>
        <p:spPr>
          <a:xfrm>
            <a:off x="6096000" y="1116176"/>
            <a:ext cx="3552825" cy="5355312"/>
          </a:xfrm>
          <a:prstGeom prst="rect">
            <a:avLst/>
          </a:prstGeom>
          <a:noFill/>
        </p:spPr>
        <p:txBody>
          <a:bodyPr wrap="square" rtlCol="0">
            <a:spAutoFit/>
          </a:bodyPr>
          <a:lstStyle/>
          <a:p>
            <a:r>
              <a:rPr lang="lv-LV" noProof="0" dirty="0">
                <a:solidFill>
                  <a:srgbClr val="4A66AC"/>
                </a:solidFill>
                <a:latin typeface="Cambria" panose="02040503050406030204" pitchFamily="18" charset="0"/>
                <a:ea typeface="Cambria" panose="02040503050406030204" pitchFamily="18" charset="0"/>
              </a:rPr>
              <a:t>Saeimā ievēl vispārējās proporcionālās vēlēšanās</a:t>
            </a:r>
            <a:br>
              <a:rPr lang="lv-LV" noProof="0" dirty="0">
                <a:solidFill>
                  <a:srgbClr val="4A66AC"/>
                </a:solidFill>
                <a:latin typeface="Cambria" panose="02040503050406030204" pitchFamily="18" charset="0"/>
                <a:ea typeface="Cambria" panose="02040503050406030204" pitchFamily="18" charset="0"/>
              </a:rPr>
            </a:br>
            <a:r>
              <a:rPr lang="lv-LV" noProof="0" dirty="0">
                <a:solidFill>
                  <a:srgbClr val="4A66AC"/>
                </a:solidFill>
                <a:latin typeface="Cambria" panose="02040503050406030204" pitchFamily="18" charset="0"/>
                <a:ea typeface="Cambria" panose="02040503050406030204" pitchFamily="18" charset="0"/>
              </a:rPr>
              <a:t>100 deputātus uz četriem gadiem.</a:t>
            </a:r>
          </a:p>
          <a:p>
            <a:endParaRPr lang="lv-LV" noProof="0" dirty="0">
              <a:solidFill>
                <a:srgbClr val="4A66AC"/>
              </a:solidFill>
              <a:latin typeface="Cambria" panose="02040503050406030204" pitchFamily="18" charset="0"/>
              <a:ea typeface="Cambria" panose="02040503050406030204" pitchFamily="18" charset="0"/>
            </a:endParaRPr>
          </a:p>
          <a:p>
            <a:r>
              <a:rPr lang="lv-LV" noProof="0" dirty="0">
                <a:solidFill>
                  <a:srgbClr val="4A66AC"/>
                </a:solidFill>
                <a:latin typeface="Cambria" panose="02040503050406030204" pitchFamily="18" charset="0"/>
                <a:ea typeface="Cambria" panose="02040503050406030204" pitchFamily="18" charset="0"/>
              </a:rPr>
              <a:t>Saeima ievēl Prezidentu uz četriem gadiem. Nākošā reize būs 2027.g.</a:t>
            </a:r>
          </a:p>
          <a:p>
            <a:endParaRPr lang="lv-LV" noProof="0" dirty="0">
              <a:solidFill>
                <a:srgbClr val="4A66AC"/>
              </a:solidFill>
              <a:latin typeface="Cambria" panose="02040503050406030204" pitchFamily="18" charset="0"/>
              <a:ea typeface="Cambria" panose="02040503050406030204" pitchFamily="18" charset="0"/>
            </a:endParaRPr>
          </a:p>
          <a:p>
            <a:r>
              <a:rPr lang="lv-LV" noProof="0" dirty="0">
                <a:solidFill>
                  <a:srgbClr val="4A66AC"/>
                </a:solidFill>
                <a:latin typeface="Cambria" panose="02040503050406030204" pitchFamily="18" charset="0"/>
                <a:ea typeface="Cambria" panose="02040503050406030204" pitchFamily="18" charset="0"/>
              </a:rPr>
              <a:t>Prezidents uzstāda Ministru prezidentu (ar savu Ministru kabinetu) un Saeima to apstiprina vai noraida.</a:t>
            </a:r>
          </a:p>
          <a:p>
            <a:endParaRPr lang="lv-LV" noProof="0" dirty="0">
              <a:solidFill>
                <a:srgbClr val="4A66AC"/>
              </a:solidFill>
              <a:latin typeface="Cambria" panose="02040503050406030204" pitchFamily="18" charset="0"/>
              <a:ea typeface="Cambria" panose="02040503050406030204" pitchFamily="18" charset="0"/>
            </a:endParaRPr>
          </a:p>
          <a:p>
            <a:r>
              <a:rPr lang="lv-LV" noProof="0" dirty="0">
                <a:solidFill>
                  <a:srgbClr val="4A66AC"/>
                </a:solidFill>
                <a:latin typeface="Cambria" panose="02040503050406030204" pitchFamily="18" charset="0"/>
                <a:ea typeface="Cambria" panose="02040503050406030204" pitchFamily="18" charset="0"/>
              </a:rPr>
              <a:t>Ministru prezidents un Ministru kabinets ir Latvijas izpildvara </a:t>
            </a:r>
            <a:br>
              <a:rPr lang="lv-LV" noProof="0" dirty="0">
                <a:solidFill>
                  <a:srgbClr val="4A66AC"/>
                </a:solidFill>
                <a:latin typeface="Cambria" panose="02040503050406030204" pitchFamily="18" charset="0"/>
                <a:ea typeface="Cambria" panose="02040503050406030204" pitchFamily="18" charset="0"/>
              </a:rPr>
            </a:br>
            <a:r>
              <a:rPr lang="lv-LV" noProof="0" dirty="0">
                <a:solidFill>
                  <a:srgbClr val="4A66AC"/>
                </a:solidFill>
                <a:latin typeface="Cambria" panose="02040503050406030204" pitchFamily="18" charset="0"/>
                <a:ea typeface="Cambria" panose="02040503050406030204" pitchFamily="18" charset="0"/>
              </a:rPr>
              <a:t>(t.i. valdība / </a:t>
            </a:r>
            <a:r>
              <a:rPr lang="lv-LV" i="1" noProof="0" dirty="0">
                <a:solidFill>
                  <a:srgbClr val="4A66AC"/>
                </a:solidFill>
                <a:latin typeface="Cambria" panose="02040503050406030204" pitchFamily="18" charset="0"/>
                <a:ea typeface="Cambria" panose="02040503050406030204" pitchFamily="18" charset="0"/>
              </a:rPr>
              <a:t>executive branch</a:t>
            </a:r>
            <a:r>
              <a:rPr lang="lv-LV" noProof="0" dirty="0">
                <a:solidFill>
                  <a:srgbClr val="4A66AC"/>
                </a:solidFill>
                <a:latin typeface="Cambria" panose="02040503050406030204" pitchFamily="18" charset="0"/>
                <a:ea typeface="Cambria" panose="02040503050406030204" pitchFamily="18" charset="0"/>
              </a:rPr>
              <a:t>).</a:t>
            </a:r>
          </a:p>
          <a:p>
            <a:endParaRPr lang="lv-LV" noProof="0" dirty="0">
              <a:solidFill>
                <a:srgbClr val="4A66AC"/>
              </a:solidFill>
              <a:latin typeface="Cambria" panose="02040503050406030204" pitchFamily="18" charset="0"/>
              <a:ea typeface="Cambria" panose="02040503050406030204" pitchFamily="18" charset="0"/>
            </a:endParaRPr>
          </a:p>
          <a:p>
            <a:r>
              <a:rPr lang="lv-LV" noProof="0" dirty="0">
                <a:solidFill>
                  <a:srgbClr val="4A66AC"/>
                </a:solidFill>
                <a:latin typeface="Cambria" panose="02040503050406030204" pitchFamily="18" charset="0"/>
                <a:ea typeface="Cambria" panose="02040503050406030204" pitchFamily="18" charset="0"/>
              </a:rPr>
              <a:t>Prezidents ir valsts galva, bet ar ierobežotu varu.</a:t>
            </a:r>
          </a:p>
        </p:txBody>
      </p:sp>
    </p:spTree>
    <p:extLst>
      <p:ext uri="{BB962C8B-B14F-4D97-AF65-F5344CB8AC3E}">
        <p14:creationId xmlns:p14="http://schemas.microsoft.com/office/powerpoint/2010/main" val="17003333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D570C4E-64C2-898E-5DCB-71B43E417530}"/>
              </a:ext>
            </a:extLst>
          </p:cNvPr>
          <p:cNvSpPr txBox="1"/>
          <p:nvPr/>
        </p:nvSpPr>
        <p:spPr>
          <a:xfrm>
            <a:off x="775029" y="1275829"/>
            <a:ext cx="7806996" cy="523220"/>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Stabilas valdības un koalīcijas Saeimā</a:t>
            </a:r>
          </a:p>
        </p:txBody>
      </p:sp>
      <p:sp>
        <p:nvSpPr>
          <p:cNvPr id="6" name="TextBox 5">
            <a:extLst>
              <a:ext uri="{FF2B5EF4-FFF2-40B4-BE49-F238E27FC236}">
                <a16:creationId xmlns:a16="http://schemas.microsoft.com/office/drawing/2014/main" id="{6D9BD2E1-89E1-156F-73C3-8C503653FEA2}"/>
              </a:ext>
            </a:extLst>
          </p:cNvPr>
          <p:cNvSpPr txBox="1"/>
          <p:nvPr/>
        </p:nvSpPr>
        <p:spPr>
          <a:xfrm>
            <a:off x="775029" y="2244060"/>
            <a:ext cx="4739946" cy="2616101"/>
          </a:xfrm>
          <a:prstGeom prst="rect">
            <a:avLst/>
          </a:prstGeom>
          <a:noFill/>
        </p:spPr>
        <p:txBody>
          <a:bodyPr wrap="square" rtlCol="0">
            <a:spAutoFit/>
          </a:bodyPr>
          <a:lstStyle/>
          <a:p>
            <a:pPr>
              <a:spcAft>
                <a:spcPts val="800"/>
              </a:spcAft>
            </a:pPr>
            <a:r>
              <a:rPr lang="lv-LV" sz="1600" noProof="0" dirty="0">
                <a:solidFill>
                  <a:srgbClr val="4A66AC"/>
                </a:solidFill>
                <a:latin typeface="Cambria" panose="02040503050406030204" pitchFamily="18" charset="0"/>
                <a:ea typeface="Cambria" panose="02040503050406030204" pitchFamily="18" charset="0"/>
              </a:rPr>
              <a:t>Saiemai ir jāapstiprina Ministru prezidentu un viņa vadīto partiju koalīcijas valdību. Tātad, lai izveidotu stabilu valdību ir divi galvenie faktori.</a:t>
            </a:r>
          </a:p>
          <a:p>
            <a:pPr marL="342900" indent="-342900">
              <a:spcAft>
                <a:spcPts val="800"/>
              </a:spcAft>
              <a:buAutoNum type="arabicPeriod"/>
            </a:pPr>
            <a:r>
              <a:rPr lang="lv-LV" sz="1600" noProof="0" dirty="0">
                <a:solidFill>
                  <a:srgbClr val="4A66AC"/>
                </a:solidFill>
                <a:latin typeface="Cambria" panose="02040503050406030204" pitchFamily="18" charset="0"/>
                <a:ea typeface="Cambria" panose="02040503050406030204" pitchFamily="18" charset="0"/>
              </a:rPr>
              <a:t>Vai balsu skaits partiju koalīcijai Saiemā pārsniedz 50? </a:t>
            </a:r>
          </a:p>
          <a:p>
            <a:pPr marL="342900" indent="-342900">
              <a:spcAft>
                <a:spcPts val="800"/>
              </a:spcAft>
              <a:buFontTx/>
              <a:buAutoNum type="arabicPeriod"/>
            </a:pPr>
            <a:r>
              <a:rPr lang="lv-LV" sz="1600" noProof="0" dirty="0">
                <a:solidFill>
                  <a:srgbClr val="4A66AC"/>
                </a:solidFill>
                <a:latin typeface="Cambria" panose="02040503050406030204" pitchFamily="18" charset="0"/>
                <a:ea typeface="Cambria" panose="02040503050406030204" pitchFamily="18" charset="0"/>
              </a:rPr>
              <a:t>Vai partijas koalīcijā spēj sadarboties Saeimā un valdībā?</a:t>
            </a:r>
          </a:p>
          <a:p>
            <a:pPr>
              <a:spcAft>
                <a:spcPts val="800"/>
              </a:spcAft>
            </a:pPr>
            <a:r>
              <a:rPr lang="lv-LV" sz="1600" noProof="0" dirty="0">
                <a:solidFill>
                  <a:srgbClr val="4A66AC"/>
                </a:solidFill>
                <a:latin typeface="Cambria" panose="02040503050406030204" pitchFamily="18" charset="0"/>
                <a:ea typeface="Cambria" panose="02040503050406030204" pitchFamily="18" charset="0"/>
              </a:rPr>
              <a:t>Citādi valdības ir nestabilas, un tās var krist ja ir neuzticības balsojums Saeimā.</a:t>
            </a:r>
          </a:p>
        </p:txBody>
      </p:sp>
      <p:pic>
        <p:nvPicPr>
          <p:cNvPr id="16" name="Picture 15">
            <a:extLst>
              <a:ext uri="{FF2B5EF4-FFF2-40B4-BE49-F238E27FC236}">
                <a16:creationId xmlns:a16="http://schemas.microsoft.com/office/drawing/2014/main" id="{4DFD3373-4D82-BB6E-4C59-5AEACA0BC8F4}"/>
              </a:ext>
            </a:extLst>
          </p:cNvPr>
          <p:cNvPicPr>
            <a:picLocks noChangeAspect="1"/>
          </p:cNvPicPr>
          <p:nvPr/>
        </p:nvPicPr>
        <p:blipFill>
          <a:blip r:embed="rId2"/>
          <a:stretch>
            <a:fillRect/>
          </a:stretch>
        </p:blipFill>
        <p:spPr>
          <a:xfrm>
            <a:off x="5886449" y="2268795"/>
            <a:ext cx="3960456" cy="2530291"/>
          </a:xfrm>
          <a:prstGeom prst="rect">
            <a:avLst/>
          </a:prstGeom>
          <a:ln w="19050">
            <a:solidFill>
              <a:schemeClr val="accent1"/>
            </a:solidFill>
          </a:ln>
        </p:spPr>
      </p:pic>
    </p:spTree>
    <p:extLst>
      <p:ext uri="{BB962C8B-B14F-4D97-AF65-F5344CB8AC3E}">
        <p14:creationId xmlns:p14="http://schemas.microsoft.com/office/powerpoint/2010/main" val="37489809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EFAE55-E17E-CE70-69A1-4F09BC3EB697}"/>
              </a:ext>
            </a:extLst>
          </p:cNvPr>
          <p:cNvSpPr txBox="1"/>
          <p:nvPr/>
        </p:nvSpPr>
        <p:spPr>
          <a:xfrm>
            <a:off x="8505142" y="2868427"/>
            <a:ext cx="1803873" cy="1015663"/>
          </a:xfrm>
          <a:prstGeom prst="rect">
            <a:avLst/>
          </a:prstGeom>
          <a:noFill/>
        </p:spPr>
        <p:txBody>
          <a:bodyPr wrap="square" rtlCol="0">
            <a:spAutoFit/>
          </a:bodyPr>
          <a:lstStyle/>
          <a:p>
            <a:r>
              <a:rPr lang="lv-LV" sz="2000" b="1" noProof="0" dirty="0">
                <a:solidFill>
                  <a:srgbClr val="4A66AC"/>
                </a:solidFill>
                <a:latin typeface="Cambria" panose="02040503050406030204" pitchFamily="18" charset="0"/>
                <a:ea typeface="Cambria" panose="02040503050406030204" pitchFamily="18" charset="0"/>
              </a:rPr>
              <a:t>politpro.eu </a:t>
            </a:r>
          </a:p>
          <a:p>
            <a:r>
              <a:rPr lang="lv-LV" sz="2000" b="1" noProof="0" dirty="0">
                <a:solidFill>
                  <a:srgbClr val="4A66AC"/>
                </a:solidFill>
                <a:latin typeface="Cambria" panose="02040503050406030204" pitchFamily="18" charset="0"/>
                <a:ea typeface="Cambria" panose="02040503050406030204" pitchFamily="18" charset="0"/>
              </a:rPr>
              <a:t>koalīciju </a:t>
            </a:r>
          </a:p>
          <a:p>
            <a:r>
              <a:rPr lang="lv-LV" sz="2000" b="1" noProof="0" dirty="0">
                <a:solidFill>
                  <a:srgbClr val="4A66AC"/>
                </a:solidFill>
                <a:latin typeface="Cambria" panose="02040503050406030204" pitchFamily="18" charset="0"/>
                <a:ea typeface="Cambria" panose="02040503050406030204" pitchFamily="18" charset="0"/>
              </a:rPr>
              <a:t>kalkulators</a:t>
            </a:r>
          </a:p>
        </p:txBody>
      </p:sp>
      <p:sp>
        <p:nvSpPr>
          <p:cNvPr id="5" name="TextBox 4">
            <a:extLst>
              <a:ext uri="{FF2B5EF4-FFF2-40B4-BE49-F238E27FC236}">
                <a16:creationId xmlns:a16="http://schemas.microsoft.com/office/drawing/2014/main" id="{5A867F57-A87B-381D-624C-261E4028A650}"/>
              </a:ext>
            </a:extLst>
          </p:cNvPr>
          <p:cNvSpPr txBox="1"/>
          <p:nvPr/>
        </p:nvSpPr>
        <p:spPr>
          <a:xfrm>
            <a:off x="1105854" y="300243"/>
            <a:ext cx="6873623" cy="523220"/>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Apskatīsim iespējamās koalīcijas</a:t>
            </a:r>
          </a:p>
        </p:txBody>
      </p:sp>
      <p:sp>
        <p:nvSpPr>
          <p:cNvPr id="13" name="TextBox 12">
            <a:extLst>
              <a:ext uri="{FF2B5EF4-FFF2-40B4-BE49-F238E27FC236}">
                <a16:creationId xmlns:a16="http://schemas.microsoft.com/office/drawing/2014/main" id="{CD228578-2651-C579-067F-B5BC9D26CD8F}"/>
              </a:ext>
            </a:extLst>
          </p:cNvPr>
          <p:cNvSpPr txBox="1"/>
          <p:nvPr/>
        </p:nvSpPr>
        <p:spPr>
          <a:xfrm>
            <a:off x="1198391" y="3068482"/>
            <a:ext cx="7306751" cy="307777"/>
          </a:xfrm>
          <a:prstGeom prst="rect">
            <a:avLst/>
          </a:prstGeom>
          <a:noFill/>
        </p:spPr>
        <p:txBody>
          <a:bodyPr wrap="square" rtlCol="0">
            <a:spAutoFit/>
          </a:bodyPr>
          <a:lstStyle/>
          <a:p>
            <a:r>
              <a:rPr lang="lv-LV" sz="1400" noProof="0" dirty="0">
                <a:solidFill>
                  <a:srgbClr val="4A66AC"/>
                </a:solidFill>
                <a:latin typeface="Cambria" panose="02040503050406030204" pitchFamily="18" charset="0"/>
                <a:ea typeface="Cambria" panose="02040503050406030204" pitchFamily="18" charset="0"/>
              </a:rPr>
              <a:t>Progresīvie + Apvienotais Saraksts + Jaunā Vienotība = Tikai 50 vietas Saeimā </a:t>
            </a:r>
          </a:p>
        </p:txBody>
      </p:sp>
      <p:sp>
        <p:nvSpPr>
          <p:cNvPr id="15" name="TextBox 14">
            <a:extLst>
              <a:ext uri="{FF2B5EF4-FFF2-40B4-BE49-F238E27FC236}">
                <a16:creationId xmlns:a16="http://schemas.microsoft.com/office/drawing/2014/main" id="{1157E7CA-5D1F-0F2A-41CF-4B4E51F81F68}"/>
              </a:ext>
            </a:extLst>
          </p:cNvPr>
          <p:cNvSpPr txBox="1"/>
          <p:nvPr/>
        </p:nvSpPr>
        <p:spPr>
          <a:xfrm>
            <a:off x="1198392" y="4503519"/>
            <a:ext cx="7878249" cy="307777"/>
          </a:xfrm>
          <a:prstGeom prst="rect">
            <a:avLst/>
          </a:prstGeom>
          <a:noFill/>
        </p:spPr>
        <p:txBody>
          <a:bodyPr wrap="square" rtlCol="0">
            <a:spAutoFit/>
          </a:bodyPr>
          <a:lstStyle/>
          <a:p>
            <a:r>
              <a:rPr lang="lv-LV" sz="1400" noProof="0" dirty="0">
                <a:solidFill>
                  <a:srgbClr val="4A66AC"/>
                </a:solidFill>
                <a:latin typeface="Cambria" panose="02040503050406030204" pitchFamily="18" charset="0"/>
                <a:ea typeface="Cambria" panose="02040503050406030204" pitchFamily="18" charset="0"/>
              </a:rPr>
              <a:t>Apvienotais Saraksts + Jaunā Vienotība + Nacionālā Apvienība = Tikai 44 vietas Saeimā </a:t>
            </a:r>
          </a:p>
        </p:txBody>
      </p:sp>
      <p:sp>
        <p:nvSpPr>
          <p:cNvPr id="17" name="TextBox 16">
            <a:extLst>
              <a:ext uri="{FF2B5EF4-FFF2-40B4-BE49-F238E27FC236}">
                <a16:creationId xmlns:a16="http://schemas.microsoft.com/office/drawing/2014/main" id="{BAFACD5B-C626-CA1F-D8C5-F8E44E241303}"/>
              </a:ext>
            </a:extLst>
          </p:cNvPr>
          <p:cNvSpPr txBox="1"/>
          <p:nvPr/>
        </p:nvSpPr>
        <p:spPr>
          <a:xfrm>
            <a:off x="1198390" y="6276655"/>
            <a:ext cx="5983460" cy="307777"/>
          </a:xfrm>
          <a:prstGeom prst="rect">
            <a:avLst/>
          </a:prstGeom>
          <a:noFill/>
        </p:spPr>
        <p:txBody>
          <a:bodyPr wrap="square" rtlCol="0">
            <a:spAutoFit/>
          </a:bodyPr>
          <a:lstStyle/>
          <a:p>
            <a:r>
              <a:rPr lang="lv-LV" sz="1400" u="sng" noProof="0" dirty="0">
                <a:solidFill>
                  <a:srgbClr val="4A66AC"/>
                </a:solidFill>
                <a:latin typeface="Cambria" panose="02040503050406030204" pitchFamily="18" charset="0"/>
                <a:ea typeface="Cambria" panose="02040503050406030204" pitchFamily="18" charset="0"/>
              </a:rPr>
              <a:t>Piezīme</a:t>
            </a:r>
            <a:r>
              <a:rPr lang="lv-LV" sz="1400" noProof="0" dirty="0">
                <a:solidFill>
                  <a:srgbClr val="4A66AC"/>
                </a:solidFill>
                <a:latin typeface="Cambria" panose="02040503050406030204" pitchFamily="18" charset="0"/>
                <a:ea typeface="Cambria" panose="02040503050406030204" pitchFamily="18" charset="0"/>
              </a:rPr>
              <a:t>:  Suverēnā Vara nav iekļauta nevienā kombinācijā.</a:t>
            </a:r>
          </a:p>
        </p:txBody>
      </p:sp>
      <p:pic>
        <p:nvPicPr>
          <p:cNvPr id="19" name="Picture 18">
            <a:extLst>
              <a:ext uri="{FF2B5EF4-FFF2-40B4-BE49-F238E27FC236}">
                <a16:creationId xmlns:a16="http://schemas.microsoft.com/office/drawing/2014/main" id="{E2FFE57B-2851-37B1-EBD9-415862DCAB4E}"/>
              </a:ext>
            </a:extLst>
          </p:cNvPr>
          <p:cNvPicPr>
            <a:picLocks noChangeAspect="1"/>
          </p:cNvPicPr>
          <p:nvPr/>
        </p:nvPicPr>
        <p:blipFill>
          <a:blip r:embed="rId3"/>
          <a:stretch>
            <a:fillRect/>
          </a:stretch>
        </p:blipFill>
        <p:spPr>
          <a:xfrm>
            <a:off x="1198390" y="988365"/>
            <a:ext cx="6873623" cy="758057"/>
          </a:xfrm>
          <a:prstGeom prst="rect">
            <a:avLst/>
          </a:prstGeom>
          <a:ln w="19050">
            <a:solidFill>
              <a:schemeClr val="accent1"/>
            </a:solidFill>
          </a:ln>
        </p:spPr>
      </p:pic>
      <p:pic>
        <p:nvPicPr>
          <p:cNvPr id="21" name="Picture 20">
            <a:extLst>
              <a:ext uri="{FF2B5EF4-FFF2-40B4-BE49-F238E27FC236}">
                <a16:creationId xmlns:a16="http://schemas.microsoft.com/office/drawing/2014/main" id="{63641F03-07E6-165B-1E5E-154CC70C9D08}"/>
              </a:ext>
            </a:extLst>
          </p:cNvPr>
          <p:cNvPicPr>
            <a:picLocks noChangeAspect="1"/>
          </p:cNvPicPr>
          <p:nvPr/>
        </p:nvPicPr>
        <p:blipFill>
          <a:blip r:embed="rId4"/>
          <a:stretch>
            <a:fillRect/>
          </a:stretch>
        </p:blipFill>
        <p:spPr>
          <a:xfrm>
            <a:off x="1198391" y="2314269"/>
            <a:ext cx="6873623" cy="754213"/>
          </a:xfrm>
          <a:prstGeom prst="rect">
            <a:avLst/>
          </a:prstGeom>
          <a:ln w="19050">
            <a:solidFill>
              <a:schemeClr val="accent1"/>
            </a:solidFill>
          </a:ln>
        </p:spPr>
      </p:pic>
      <p:pic>
        <p:nvPicPr>
          <p:cNvPr id="23" name="Picture 22">
            <a:extLst>
              <a:ext uri="{FF2B5EF4-FFF2-40B4-BE49-F238E27FC236}">
                <a16:creationId xmlns:a16="http://schemas.microsoft.com/office/drawing/2014/main" id="{2C8FE27D-7F49-8679-6282-0A79E431B651}"/>
              </a:ext>
            </a:extLst>
          </p:cNvPr>
          <p:cNvPicPr>
            <a:picLocks noChangeAspect="1"/>
          </p:cNvPicPr>
          <p:nvPr/>
        </p:nvPicPr>
        <p:blipFill>
          <a:blip r:embed="rId5"/>
          <a:stretch>
            <a:fillRect/>
          </a:stretch>
        </p:blipFill>
        <p:spPr>
          <a:xfrm>
            <a:off x="1198393" y="3603851"/>
            <a:ext cx="6873622" cy="841148"/>
          </a:xfrm>
          <a:prstGeom prst="rect">
            <a:avLst/>
          </a:prstGeom>
          <a:ln w="19050">
            <a:solidFill>
              <a:schemeClr val="accent1"/>
            </a:solidFill>
          </a:ln>
        </p:spPr>
      </p:pic>
      <p:pic>
        <p:nvPicPr>
          <p:cNvPr id="25" name="Picture 24">
            <a:extLst>
              <a:ext uri="{FF2B5EF4-FFF2-40B4-BE49-F238E27FC236}">
                <a16:creationId xmlns:a16="http://schemas.microsoft.com/office/drawing/2014/main" id="{E1DF01F0-7B96-BD85-1940-0979AA5CF0A5}"/>
              </a:ext>
            </a:extLst>
          </p:cNvPr>
          <p:cNvPicPr>
            <a:picLocks noChangeAspect="1"/>
          </p:cNvPicPr>
          <p:nvPr/>
        </p:nvPicPr>
        <p:blipFill>
          <a:blip r:embed="rId6"/>
          <a:stretch>
            <a:fillRect/>
          </a:stretch>
        </p:blipFill>
        <p:spPr>
          <a:xfrm>
            <a:off x="1198392" y="5009384"/>
            <a:ext cx="6873621" cy="780898"/>
          </a:xfrm>
          <a:prstGeom prst="rect">
            <a:avLst/>
          </a:prstGeom>
          <a:ln w="19050">
            <a:solidFill>
              <a:schemeClr val="accent1"/>
            </a:solidFill>
          </a:ln>
        </p:spPr>
      </p:pic>
      <p:sp>
        <p:nvSpPr>
          <p:cNvPr id="27" name="TextBox 26">
            <a:extLst>
              <a:ext uri="{FF2B5EF4-FFF2-40B4-BE49-F238E27FC236}">
                <a16:creationId xmlns:a16="http://schemas.microsoft.com/office/drawing/2014/main" id="{A68441BE-5A8C-3A76-3EB2-1029117FE89A}"/>
              </a:ext>
            </a:extLst>
          </p:cNvPr>
          <p:cNvSpPr txBox="1"/>
          <p:nvPr/>
        </p:nvSpPr>
        <p:spPr>
          <a:xfrm>
            <a:off x="1105854" y="1799977"/>
            <a:ext cx="7878249" cy="307777"/>
          </a:xfrm>
          <a:prstGeom prst="rect">
            <a:avLst/>
          </a:prstGeom>
          <a:noFill/>
        </p:spPr>
        <p:txBody>
          <a:bodyPr wrap="square" rtlCol="0">
            <a:spAutoFit/>
          </a:bodyPr>
          <a:lstStyle/>
          <a:p>
            <a:r>
              <a:rPr lang="lv-LV" sz="1400" noProof="0" dirty="0">
                <a:solidFill>
                  <a:srgbClr val="4A66AC"/>
                </a:solidFill>
                <a:latin typeface="Cambria" panose="02040503050406030204" pitchFamily="18" charset="0"/>
                <a:ea typeface="Cambria" panose="02040503050406030204" pitchFamily="18" charset="0"/>
              </a:rPr>
              <a:t>Progresīvie + Apvienotais Saraksts + Jaunā Vienotība + Nacionālā Apvienība = 61 vietas Saeimā </a:t>
            </a:r>
          </a:p>
        </p:txBody>
      </p:sp>
      <p:sp>
        <p:nvSpPr>
          <p:cNvPr id="7" name="TextBox 6">
            <a:extLst>
              <a:ext uri="{FF2B5EF4-FFF2-40B4-BE49-F238E27FC236}">
                <a16:creationId xmlns:a16="http://schemas.microsoft.com/office/drawing/2014/main" id="{CE4F7144-6C76-11AA-C9DB-2D669784BA47}"/>
              </a:ext>
            </a:extLst>
          </p:cNvPr>
          <p:cNvSpPr txBox="1"/>
          <p:nvPr/>
        </p:nvSpPr>
        <p:spPr>
          <a:xfrm>
            <a:off x="1198390" y="5869635"/>
            <a:ext cx="8649776" cy="307777"/>
          </a:xfrm>
          <a:prstGeom prst="rect">
            <a:avLst/>
          </a:prstGeom>
          <a:noFill/>
        </p:spPr>
        <p:txBody>
          <a:bodyPr wrap="square" rtlCol="0">
            <a:spAutoFit/>
          </a:bodyPr>
          <a:lstStyle/>
          <a:p>
            <a:r>
              <a:rPr lang="lv-LV" sz="1400" noProof="0" dirty="0">
                <a:solidFill>
                  <a:srgbClr val="4A66AC"/>
                </a:solidFill>
                <a:latin typeface="Cambria" panose="02040503050406030204" pitchFamily="18" charset="0"/>
                <a:ea typeface="Cambria" panose="02040503050406030204" pitchFamily="18" charset="0"/>
              </a:rPr>
              <a:t>Apvienotais Saraksts + Latvija Pirmā Vietā + Nacionālā Apvienība = 53 vietas Saeimā </a:t>
            </a:r>
          </a:p>
        </p:txBody>
      </p:sp>
    </p:spTree>
    <p:extLst>
      <p:ext uri="{BB962C8B-B14F-4D97-AF65-F5344CB8AC3E}">
        <p14:creationId xmlns:p14="http://schemas.microsoft.com/office/powerpoint/2010/main" val="30266678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5C8C4-02F8-5F54-773C-F194CD9CA57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79A9AFD-4E0A-D9BE-BC7A-150388A0AEAD}"/>
              </a:ext>
            </a:extLst>
          </p:cNvPr>
          <p:cNvSpPr txBox="1"/>
          <p:nvPr/>
        </p:nvSpPr>
        <p:spPr>
          <a:xfrm>
            <a:off x="779145" y="372922"/>
            <a:ext cx="7107556" cy="523220"/>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Izmantosim citas iespējas tuvāk iepazīties</a:t>
            </a:r>
            <a:endParaRPr lang="lv-LV" sz="2000" b="1" i="1" noProof="0" dirty="0">
              <a:solidFill>
                <a:srgbClr val="4A66AC"/>
              </a:solidFill>
              <a:latin typeface="Cambria" panose="0204050305040603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5FFD7D9C-FAB1-5554-180F-A0F67F9EBCAD}"/>
              </a:ext>
            </a:extLst>
          </p:cNvPr>
          <p:cNvSpPr txBox="1"/>
          <p:nvPr/>
        </p:nvSpPr>
        <p:spPr>
          <a:xfrm>
            <a:off x="847533" y="1102578"/>
            <a:ext cx="8272274" cy="5755422"/>
          </a:xfrm>
          <a:prstGeom prst="rect">
            <a:avLst/>
          </a:prstGeom>
          <a:noFill/>
        </p:spPr>
        <p:txBody>
          <a:bodyPr wrap="square" rtlCol="0">
            <a:spAutoFit/>
          </a:bodyPr>
          <a:lstStyle/>
          <a:p>
            <a:pPr>
              <a:spcAft>
                <a:spcPts val="800"/>
              </a:spcAft>
            </a:pPr>
            <a:r>
              <a:rPr lang="lv-LV" sz="1600" b="1" noProof="0" dirty="0">
                <a:solidFill>
                  <a:srgbClr val="4A66AC"/>
                </a:solidFill>
                <a:latin typeface="Cambria" panose="02040503050406030204" pitchFamily="18" charset="0"/>
                <a:ea typeface="Cambria" panose="02040503050406030204" pitchFamily="18" charset="0"/>
              </a:rPr>
              <a:t>Resursi</a:t>
            </a:r>
          </a:p>
          <a:p>
            <a:pPr marL="285750" indent="-285750">
              <a:spcAft>
                <a:spcPts val="800"/>
              </a:spcAft>
              <a:buFont typeface="Wingdings" panose="05000000000000000000" pitchFamily="2" charset="2"/>
              <a:buChar char="q"/>
            </a:pPr>
            <a:r>
              <a:rPr lang="lv-LV" sz="1600" noProof="0" dirty="0">
                <a:solidFill>
                  <a:srgbClr val="4A66AC"/>
                </a:solidFill>
                <a:latin typeface="Cambria" panose="02040503050406030204" pitchFamily="18" charset="0"/>
                <a:ea typeface="Cambria" panose="02040503050406030204" pitchFamily="18" charset="0"/>
              </a:rPr>
              <a:t>Īpaša sadaļa latviski un angliski «15. Saeimas vēlēšanas 3. oktobrī» LNAK mājas lapā (</a:t>
            </a:r>
            <a:r>
              <a:rPr lang="lv-LV" sz="1600" b="1" dirty="0">
                <a:solidFill>
                  <a:srgbClr val="4A66AC"/>
                </a:solidFill>
                <a:latin typeface="Cambria" panose="02040503050406030204" pitchFamily="18" charset="0"/>
                <a:ea typeface="Cambria" panose="02040503050406030204" pitchFamily="18" charset="0"/>
              </a:rPr>
              <a:t>https://lnak.net/latvijas-saeimas-velesanas/</a:t>
            </a:r>
            <a:r>
              <a:rPr lang="lv-LV" sz="1600" dirty="0">
                <a:solidFill>
                  <a:srgbClr val="4A66AC"/>
                </a:solidFill>
                <a:latin typeface="Cambria" panose="02040503050406030204" pitchFamily="18" charset="0"/>
                <a:ea typeface="Cambria" panose="02040503050406030204" pitchFamily="18" charset="0"/>
              </a:rPr>
              <a:t>)</a:t>
            </a:r>
            <a:endParaRPr lang="lv-LV" sz="1600" noProof="0" dirty="0">
              <a:solidFill>
                <a:srgbClr val="4A66AC"/>
              </a:solidFill>
              <a:latin typeface="Cambria" panose="02040503050406030204" pitchFamily="18" charset="0"/>
              <a:ea typeface="Cambria" panose="02040503050406030204" pitchFamily="18" charset="0"/>
            </a:endParaRPr>
          </a:p>
          <a:p>
            <a:pPr marL="285750" indent="-285750">
              <a:spcAft>
                <a:spcPts val="800"/>
              </a:spcAft>
              <a:buFont typeface="Wingdings" panose="05000000000000000000" pitchFamily="2" charset="2"/>
              <a:buChar char="q"/>
            </a:pPr>
            <a:r>
              <a:rPr lang="lv-LV" sz="1600" noProof="0" dirty="0">
                <a:solidFill>
                  <a:srgbClr val="4A66AC"/>
                </a:solidFill>
                <a:latin typeface="Cambria" panose="02040503050406030204" pitchFamily="18" charset="0"/>
                <a:ea typeface="Cambria" panose="02040503050406030204" pitchFamily="18" charset="0"/>
              </a:rPr>
              <a:t>PBLA veidotā lapa (</a:t>
            </a:r>
            <a:r>
              <a:rPr lang="lv-LV" sz="1600" b="1" dirty="0">
                <a:solidFill>
                  <a:srgbClr val="4A66AC"/>
                </a:solidFill>
                <a:latin typeface="Cambria" panose="02040503050406030204" pitchFamily="18" charset="0"/>
                <a:ea typeface="Cambria" panose="02040503050406030204" pitchFamily="18" charset="0"/>
              </a:rPr>
              <a:t>https://jabalso.lv/</a:t>
            </a:r>
            <a:r>
              <a:rPr lang="lv-LV" sz="1600" noProof="0" dirty="0">
                <a:solidFill>
                  <a:srgbClr val="4A66AC"/>
                </a:solidFill>
                <a:latin typeface="Cambria" panose="02040503050406030204" pitchFamily="18" charset="0"/>
                <a:ea typeface="Cambria" panose="02040503050406030204" pitchFamily="18" charset="0"/>
              </a:rPr>
              <a:t>)</a:t>
            </a:r>
          </a:p>
          <a:p>
            <a:pPr marL="285750" indent="-285750">
              <a:spcAft>
                <a:spcPts val="800"/>
              </a:spcAft>
              <a:buFont typeface="Wingdings" panose="05000000000000000000" pitchFamily="2" charset="2"/>
              <a:buChar char="q"/>
            </a:pPr>
            <a:r>
              <a:rPr lang="lv-LV" sz="1600" noProof="0" dirty="0">
                <a:solidFill>
                  <a:srgbClr val="4A66AC"/>
                </a:solidFill>
                <a:latin typeface="Cambria" panose="02040503050406030204" pitchFamily="18" charset="0"/>
                <a:ea typeface="Cambria" panose="02040503050406030204" pitchFamily="18" charset="0"/>
              </a:rPr>
              <a:t>Partiju programmas un kandidātu saraksti: Latvijas </a:t>
            </a:r>
            <a:r>
              <a:rPr lang="lv-LV" sz="1600" dirty="0">
                <a:solidFill>
                  <a:srgbClr val="4A66AC"/>
                </a:solidFill>
                <a:latin typeface="Cambria" panose="02040503050406030204" pitchFamily="18" charset="0"/>
                <a:ea typeface="Cambria" panose="02040503050406030204" pitchFamily="18" charset="0"/>
              </a:rPr>
              <a:t>C</a:t>
            </a:r>
            <a:r>
              <a:rPr lang="lv-LV" sz="1600" noProof="0" dirty="0" err="1">
                <a:solidFill>
                  <a:srgbClr val="4A66AC"/>
                </a:solidFill>
                <a:latin typeface="Cambria" panose="02040503050406030204" pitchFamily="18" charset="0"/>
                <a:ea typeface="Cambria" panose="02040503050406030204" pitchFamily="18" charset="0"/>
              </a:rPr>
              <a:t>entrālās</a:t>
            </a:r>
            <a:r>
              <a:rPr lang="lv-LV" sz="1600" noProof="0" dirty="0">
                <a:solidFill>
                  <a:srgbClr val="4A66AC"/>
                </a:solidFill>
                <a:latin typeface="Cambria" panose="02040503050406030204" pitchFamily="18" charset="0"/>
                <a:ea typeface="Cambria" panose="02040503050406030204" pitchFamily="18" charset="0"/>
              </a:rPr>
              <a:t> vēlēšanu komisijas mājas lapā (</a:t>
            </a:r>
            <a:r>
              <a:rPr lang="lv-LV" sz="1600" b="1" noProof="0" dirty="0">
                <a:solidFill>
                  <a:srgbClr val="4A66AC"/>
                </a:solidFill>
                <a:latin typeface="Cambria" panose="02040503050406030204" pitchFamily="18" charset="0"/>
                <a:ea typeface="Cambria" panose="02040503050406030204" pitchFamily="18" charset="0"/>
              </a:rPr>
              <a:t>https://dati.cvk.lv/SV2026/kandidatu-saraksti/</a:t>
            </a:r>
            <a:r>
              <a:rPr lang="lv-LV" sz="1600" noProof="0" dirty="0">
                <a:solidFill>
                  <a:srgbClr val="4A66AC"/>
                </a:solidFill>
                <a:latin typeface="Cambria" panose="02040503050406030204" pitchFamily="18" charset="0"/>
                <a:ea typeface="Cambria" panose="02040503050406030204" pitchFamily="18" charset="0"/>
              </a:rPr>
              <a:t>)</a:t>
            </a:r>
            <a:r>
              <a:rPr lang="lv-LV" sz="1600" b="1" noProof="0" dirty="0">
                <a:solidFill>
                  <a:srgbClr val="4A66AC"/>
                </a:solidFill>
                <a:latin typeface="Cambria" panose="02040503050406030204" pitchFamily="18" charset="0"/>
                <a:ea typeface="Cambria" panose="02040503050406030204" pitchFamily="18" charset="0"/>
              </a:rPr>
              <a:t>  </a:t>
            </a:r>
            <a:endParaRPr lang="lv-LV" sz="1600" b="1" u="sng" noProof="0" dirty="0">
              <a:solidFill>
                <a:srgbClr val="4A66AC"/>
              </a:solidFill>
              <a:latin typeface="Cambria" panose="02040503050406030204" pitchFamily="18" charset="0"/>
              <a:ea typeface="Cambria" panose="02040503050406030204" pitchFamily="18" charset="0"/>
            </a:endParaRPr>
          </a:p>
          <a:p>
            <a:pPr marL="285750" indent="-285750">
              <a:spcAft>
                <a:spcPts val="1200"/>
              </a:spcAft>
              <a:buFont typeface="Wingdings" panose="05000000000000000000" pitchFamily="2" charset="2"/>
              <a:buChar char="q"/>
            </a:pPr>
            <a:r>
              <a:rPr lang="lv-LV" sz="1600" noProof="0" dirty="0">
                <a:solidFill>
                  <a:srgbClr val="4A66AC"/>
                </a:solidFill>
                <a:latin typeface="Cambria" panose="02040503050406030204" pitchFamily="18" charset="0"/>
                <a:ea typeface="Cambria" panose="02040503050406030204" pitchFamily="18" charset="0"/>
              </a:rPr>
              <a:t>Partiju šķirotava: LSM (Latvijas Sabiedriskais medijs) publicēs šķirotavu, kura pēc Jūsu atbildēm dažādiem jautājumiem, pateiks kuras partijas ir vistuvāk Jūsu viedokļiem</a:t>
            </a:r>
          </a:p>
          <a:p>
            <a:pPr>
              <a:spcAft>
                <a:spcPts val="800"/>
              </a:spcAft>
            </a:pPr>
            <a:r>
              <a:rPr lang="lv-LV" sz="1600" b="1" noProof="0" dirty="0">
                <a:solidFill>
                  <a:srgbClr val="4A66AC"/>
                </a:solidFill>
                <a:latin typeface="Cambria" panose="02040503050406030204" pitchFamily="18" charset="0"/>
                <a:ea typeface="Cambria" panose="02040503050406030204" pitchFamily="18" charset="0"/>
              </a:rPr>
              <a:t>Pasākumi</a:t>
            </a:r>
          </a:p>
          <a:p>
            <a:pPr marL="285750" indent="-285750">
              <a:spcAft>
                <a:spcPts val="800"/>
              </a:spcAft>
              <a:buFont typeface="Wingdings" panose="05000000000000000000" pitchFamily="2" charset="2"/>
              <a:buChar char="q"/>
            </a:pPr>
            <a:r>
              <a:rPr lang="lv-LV" sz="1600" noProof="0" dirty="0">
                <a:solidFill>
                  <a:srgbClr val="4A66AC"/>
                </a:solidFill>
                <a:latin typeface="Cambria" panose="02040503050406030204" pitchFamily="18" charset="0"/>
                <a:ea typeface="Cambria" panose="02040503050406030204" pitchFamily="18" charset="0"/>
              </a:rPr>
              <a:t>Trešdien, 9. septembrī, 8:00pm (Eastern) šīs prezentācijas atkārtojums angliski ar Zoom</a:t>
            </a:r>
          </a:p>
          <a:p>
            <a:pPr marL="285750" indent="-285750">
              <a:spcAft>
                <a:spcPts val="800"/>
              </a:spcAft>
              <a:buFont typeface="Wingdings" panose="05000000000000000000" pitchFamily="2" charset="2"/>
              <a:buChar char="q"/>
            </a:pPr>
            <a:r>
              <a:rPr lang="lv-LV" sz="1600" noProof="0" dirty="0">
                <a:solidFill>
                  <a:srgbClr val="4A66AC"/>
                </a:solidFill>
                <a:latin typeface="Cambria" panose="02040503050406030204" pitchFamily="18" charset="0"/>
                <a:ea typeface="Cambria" panose="02040503050406030204" pitchFamily="18" charset="0"/>
              </a:rPr>
              <a:t>Piektdien, 11. septembrī, 7:00pm (Eastern), ir.lv žurnālists Aivars Ozoliņš no Latvijas, Umurkumurā, Toronto latviešu centrā un Zoom</a:t>
            </a:r>
          </a:p>
          <a:p>
            <a:pPr marL="285750" indent="-285750">
              <a:spcAft>
                <a:spcPts val="800"/>
              </a:spcAft>
              <a:buFont typeface="Wingdings" panose="05000000000000000000" pitchFamily="2" charset="2"/>
              <a:buChar char="q"/>
            </a:pPr>
            <a:r>
              <a:rPr lang="lv-LV" sz="1600" noProof="0" dirty="0">
                <a:solidFill>
                  <a:srgbClr val="4A66AC"/>
                </a:solidFill>
                <a:latin typeface="Cambria" panose="02040503050406030204" pitchFamily="18" charset="0"/>
                <a:ea typeface="Cambria" panose="02040503050406030204" pitchFamily="18" charset="0"/>
              </a:rPr>
              <a:t>Svētdien, 13. septembrī 12:00pm (Eastern) PBLA rīkotas diasporas priekšvēlēšanu debates ar partiju pārstāvjiem Straumēnos, Anglijā</a:t>
            </a:r>
          </a:p>
          <a:p>
            <a:pPr marL="742950" lvl="1" indent="-285750">
              <a:buFont typeface="Courier New" panose="02070309020205020404" pitchFamily="49" charset="0"/>
              <a:buChar char="o"/>
            </a:pPr>
            <a:r>
              <a:rPr lang="lv-LV" sz="1600" noProof="0" dirty="0">
                <a:solidFill>
                  <a:srgbClr val="4A66AC"/>
                </a:solidFill>
                <a:latin typeface="Cambria" panose="02040503050406030204" pitchFamily="18" charset="0"/>
                <a:ea typeface="Cambria" panose="02040503050406030204" pitchFamily="18" charset="0"/>
              </a:rPr>
              <a:t>skatāmas no mājām lsm.lv</a:t>
            </a:r>
          </a:p>
          <a:p>
            <a:pPr marL="742950" lvl="1" indent="-285750">
              <a:buFont typeface="Courier New" panose="02070309020205020404" pitchFamily="49" charset="0"/>
              <a:buChar char="o"/>
            </a:pPr>
            <a:r>
              <a:rPr lang="lv-LV" sz="1600" noProof="0" dirty="0">
                <a:solidFill>
                  <a:srgbClr val="4A66AC"/>
                </a:solidFill>
                <a:latin typeface="Cambria" panose="02040503050406030204" pitchFamily="18" charset="0"/>
                <a:ea typeface="Cambria" panose="02040503050406030204" pitchFamily="18" charset="0"/>
              </a:rPr>
              <a:t>«Watch </a:t>
            </a:r>
            <a:r>
              <a:rPr lang="lv-LV" sz="1600" dirty="0">
                <a:solidFill>
                  <a:srgbClr val="4A66AC"/>
                </a:solidFill>
                <a:latin typeface="Cambria" panose="02040503050406030204" pitchFamily="18" charset="0"/>
                <a:ea typeface="Cambria" panose="02040503050406030204" pitchFamily="18" charset="0"/>
              </a:rPr>
              <a:t>P</a:t>
            </a:r>
            <a:r>
              <a:rPr lang="lv-LV" sz="1600" noProof="0" dirty="0">
                <a:solidFill>
                  <a:srgbClr val="4A66AC"/>
                </a:solidFill>
                <a:latin typeface="Cambria" panose="02040503050406030204" pitchFamily="18" charset="0"/>
                <a:ea typeface="Cambria" panose="02040503050406030204" pitchFamily="18" charset="0"/>
              </a:rPr>
              <a:t>arty» ar Aivaru Ozoliņu, Hamiltonā un Zoom</a:t>
            </a:r>
          </a:p>
          <a:p>
            <a:pPr>
              <a:spcAft>
                <a:spcPts val="800"/>
              </a:spcAft>
            </a:pPr>
            <a:endParaRPr lang="lv-LV" sz="1600" u="sng" noProof="0" dirty="0">
              <a:latin typeface="Cambria" panose="02040503050406030204" pitchFamily="18" charset="0"/>
              <a:ea typeface="Cambria" panose="02040503050406030204" pitchFamily="18" charset="0"/>
            </a:endParaRPr>
          </a:p>
          <a:p>
            <a:pPr>
              <a:spcAft>
                <a:spcPts val="800"/>
              </a:spcAft>
            </a:pPr>
            <a:endParaRPr lang="lv-LV" sz="1600" noProof="0" dirty="0"/>
          </a:p>
        </p:txBody>
      </p:sp>
      <p:pic>
        <p:nvPicPr>
          <p:cNvPr id="8" name="Picture 7">
            <a:extLst>
              <a:ext uri="{FF2B5EF4-FFF2-40B4-BE49-F238E27FC236}">
                <a16:creationId xmlns:a16="http://schemas.microsoft.com/office/drawing/2014/main" id="{48D297F7-9029-2096-5920-D3FC3A053FC8}"/>
              </a:ext>
            </a:extLst>
          </p:cNvPr>
          <p:cNvPicPr>
            <a:picLocks noChangeAspect="1"/>
          </p:cNvPicPr>
          <p:nvPr/>
        </p:nvPicPr>
        <p:blipFill>
          <a:blip r:embed="rId2"/>
          <a:stretch>
            <a:fillRect/>
          </a:stretch>
        </p:blipFill>
        <p:spPr>
          <a:xfrm>
            <a:off x="10012957" y="4410486"/>
            <a:ext cx="1732028" cy="890409"/>
          </a:xfrm>
          <a:prstGeom prst="rect">
            <a:avLst/>
          </a:prstGeom>
        </p:spPr>
      </p:pic>
      <p:pic>
        <p:nvPicPr>
          <p:cNvPr id="3" name="Picture 2">
            <a:extLst>
              <a:ext uri="{FF2B5EF4-FFF2-40B4-BE49-F238E27FC236}">
                <a16:creationId xmlns:a16="http://schemas.microsoft.com/office/drawing/2014/main" id="{C139A1D9-F66F-E0EC-B595-BFE98477B6C8}"/>
              </a:ext>
            </a:extLst>
          </p:cNvPr>
          <p:cNvPicPr>
            <a:picLocks noChangeAspect="1"/>
          </p:cNvPicPr>
          <p:nvPr/>
        </p:nvPicPr>
        <p:blipFill>
          <a:blip r:embed="rId3"/>
          <a:stretch>
            <a:fillRect/>
          </a:stretch>
        </p:blipFill>
        <p:spPr>
          <a:xfrm>
            <a:off x="8719757" y="5602581"/>
            <a:ext cx="3025228" cy="583925"/>
          </a:xfrm>
          <a:prstGeom prst="rect">
            <a:avLst/>
          </a:prstGeom>
        </p:spPr>
      </p:pic>
    </p:spTree>
    <p:extLst>
      <p:ext uri="{BB962C8B-B14F-4D97-AF65-F5344CB8AC3E}">
        <p14:creationId xmlns:p14="http://schemas.microsoft.com/office/powerpoint/2010/main" val="40984555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96D6F-E69C-95B5-7E88-CD34D81444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04FBBF-9C0B-7C1E-B301-EE3D79931200}"/>
              </a:ext>
            </a:extLst>
          </p:cNvPr>
          <p:cNvSpPr txBox="1">
            <a:spLocks/>
          </p:cNvSpPr>
          <p:nvPr/>
        </p:nvSpPr>
        <p:spPr>
          <a:xfrm>
            <a:off x="1341501" y="4511420"/>
            <a:ext cx="6249543" cy="164630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v-LV" sz="4800" b="1" noProof="0" dirty="0">
                <a:latin typeface="Cambria" panose="02040503050406030204" pitchFamily="18" charset="0"/>
                <a:ea typeface="Cambria" panose="02040503050406030204" pitchFamily="18" charset="0"/>
              </a:rPr>
              <a:t>Jautājumi?</a:t>
            </a:r>
          </a:p>
        </p:txBody>
      </p:sp>
      <p:pic>
        <p:nvPicPr>
          <p:cNvPr id="5" name="Picture 4">
            <a:extLst>
              <a:ext uri="{FF2B5EF4-FFF2-40B4-BE49-F238E27FC236}">
                <a16:creationId xmlns:a16="http://schemas.microsoft.com/office/drawing/2014/main" id="{F739DDD4-80A8-2099-B95D-E8125BF65AB6}"/>
              </a:ext>
            </a:extLst>
          </p:cNvPr>
          <p:cNvPicPr>
            <a:picLocks noChangeAspect="1"/>
          </p:cNvPicPr>
          <p:nvPr/>
        </p:nvPicPr>
        <p:blipFill>
          <a:blip r:embed="rId2"/>
          <a:stretch>
            <a:fillRect/>
          </a:stretch>
        </p:blipFill>
        <p:spPr>
          <a:xfrm>
            <a:off x="6800358" y="1423206"/>
            <a:ext cx="1953117" cy="3706216"/>
          </a:xfrm>
          <a:prstGeom prst="rect">
            <a:avLst/>
          </a:prstGeom>
        </p:spPr>
      </p:pic>
    </p:spTree>
    <p:extLst>
      <p:ext uri="{BB962C8B-B14F-4D97-AF65-F5344CB8AC3E}">
        <p14:creationId xmlns:p14="http://schemas.microsoft.com/office/powerpoint/2010/main" val="29800717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D119D-4A8C-6179-723E-24BCBE5E63F0}"/>
              </a:ext>
            </a:extLst>
          </p:cNvPr>
          <p:cNvSpPr txBox="1">
            <a:spLocks/>
          </p:cNvSpPr>
          <p:nvPr/>
        </p:nvSpPr>
        <p:spPr>
          <a:xfrm>
            <a:off x="1284351" y="1901570"/>
            <a:ext cx="6249543" cy="164630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v-LV" sz="4800" b="1" noProof="0" dirty="0">
                <a:latin typeface="Cambria" panose="02040503050406030204" pitchFamily="18" charset="0"/>
                <a:ea typeface="Cambria" panose="02040503050406030204" pitchFamily="18" charset="0"/>
              </a:rPr>
              <a:t>Būsim informēti un balsosim 15. Saeimas vēlēšanās!</a:t>
            </a:r>
          </a:p>
          <a:p>
            <a:endParaRPr lang="lv-LV" sz="4800" b="1" noProof="0" dirty="0">
              <a:latin typeface="Cambria" panose="02040503050406030204" pitchFamily="18" charset="0"/>
              <a:ea typeface="Cambria" panose="02040503050406030204" pitchFamily="18" charset="0"/>
            </a:endParaRPr>
          </a:p>
          <a:p>
            <a:r>
              <a:rPr lang="lv-LV" sz="4800" b="1" noProof="0" dirty="0">
                <a:latin typeface="Cambria" panose="02040503050406030204" pitchFamily="18" charset="0"/>
                <a:ea typeface="Cambria" panose="02040503050406030204" pitchFamily="18" charset="0"/>
              </a:rPr>
              <a:t>Paldies!</a:t>
            </a:r>
          </a:p>
        </p:txBody>
      </p:sp>
    </p:spTree>
    <p:extLst>
      <p:ext uri="{BB962C8B-B14F-4D97-AF65-F5344CB8AC3E}">
        <p14:creationId xmlns:p14="http://schemas.microsoft.com/office/powerpoint/2010/main" val="399041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A53F1-3ADF-CA92-015F-AF9FAE1DF9A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71ACB14-FDCB-D144-90C9-FC542DC05042}"/>
              </a:ext>
            </a:extLst>
          </p:cNvPr>
          <p:cNvSpPr txBox="1"/>
          <p:nvPr/>
        </p:nvSpPr>
        <p:spPr>
          <a:xfrm>
            <a:off x="896873" y="875329"/>
            <a:ext cx="6294501" cy="4955203"/>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Kad balsot?</a:t>
            </a:r>
          </a:p>
          <a:p>
            <a:endParaRPr lang="lv-LV" noProof="0" dirty="0">
              <a:solidFill>
                <a:srgbClr val="4A66AC"/>
              </a:solidFill>
              <a:latin typeface="Cambria" panose="02040503050406030204" pitchFamily="18" charset="0"/>
              <a:ea typeface="Cambria" panose="02040503050406030204" pitchFamily="18" charset="0"/>
            </a:endParaRPr>
          </a:p>
          <a:p>
            <a:r>
              <a:rPr lang="lv-LV" b="1" noProof="0" dirty="0">
                <a:solidFill>
                  <a:srgbClr val="4A66AC"/>
                </a:solidFill>
                <a:latin typeface="Cambria" panose="02040503050406030204" pitchFamily="18" charset="0"/>
                <a:ea typeface="Cambria" panose="02040503050406030204" pitchFamily="18" charset="0"/>
              </a:rPr>
              <a:t>Klātienē</a:t>
            </a:r>
            <a:r>
              <a:rPr lang="lv-LV" noProof="0" dirty="0">
                <a:solidFill>
                  <a:srgbClr val="4A66AC"/>
                </a:solidFill>
                <a:latin typeface="Cambria" panose="02040503050406030204" pitchFamily="18" charset="0"/>
                <a:ea typeface="Cambria" panose="02040503050406030204" pitchFamily="18" charset="0"/>
              </a:rPr>
              <a:t> – Sestdien, 3. oktobrī, no 08:00-20:00 (8am-8pm) pēc vietējā laika iecirkņos un vēstniecībās.</a:t>
            </a:r>
          </a:p>
          <a:p>
            <a:endParaRPr lang="lv-LV" noProof="0" dirty="0">
              <a:solidFill>
                <a:srgbClr val="4A66AC"/>
              </a:solidFill>
              <a:latin typeface="Cambria" panose="02040503050406030204" pitchFamily="18" charset="0"/>
              <a:ea typeface="Cambria" panose="02040503050406030204" pitchFamily="18" charset="0"/>
            </a:endParaRPr>
          </a:p>
          <a:p>
            <a:r>
              <a:rPr lang="lv-LV" b="1" noProof="0" dirty="0">
                <a:solidFill>
                  <a:srgbClr val="4A66AC"/>
                </a:solidFill>
                <a:latin typeface="Cambria" panose="02040503050406030204" pitchFamily="18" charset="0"/>
                <a:ea typeface="Cambria" panose="02040503050406030204" pitchFamily="18" charset="0"/>
              </a:rPr>
              <a:t>Pa pastu </a:t>
            </a:r>
            <a:r>
              <a:rPr lang="lv-LV" noProof="0" dirty="0">
                <a:solidFill>
                  <a:srgbClr val="4A66AC"/>
                </a:solidFill>
                <a:latin typeface="Cambria" panose="02040503050406030204" pitchFamily="18" charset="0"/>
                <a:ea typeface="Cambria" panose="02040503050406030204" pitchFamily="18" charset="0"/>
              </a:rPr>
              <a:t>– Var pieteikties pie </a:t>
            </a:r>
            <a:r>
              <a:rPr lang="lv-LV" u="sng" noProof="0" dirty="0">
                <a:solidFill>
                  <a:srgbClr val="4A66AC"/>
                </a:solidFill>
                <a:latin typeface="Cambria" panose="02040503050406030204" pitchFamily="18" charset="0"/>
                <a:ea typeface="Cambria" panose="02040503050406030204" pitchFamily="18" charset="0"/>
              </a:rPr>
              <a:t>latvija.gov.lv</a:t>
            </a:r>
            <a:r>
              <a:rPr lang="lv-LV" noProof="0" dirty="0">
                <a:solidFill>
                  <a:srgbClr val="4A66AC"/>
                </a:solidFill>
                <a:latin typeface="Cambria" panose="02040503050406030204" pitchFamily="18" charset="0"/>
                <a:ea typeface="Cambria" panose="02040503050406030204" pitchFamily="18" charset="0"/>
              </a:rPr>
              <a:t> starp 29. augustu un 25. septembri, tad lejuplādēt balsošanas materiālus elektroniski, un tad, izpildot vēlēšanu zīmi, to fiziski jānosūta norādītai Latvijas vēstniecībai. </a:t>
            </a:r>
          </a:p>
          <a:p>
            <a:endParaRPr lang="lv-LV" noProof="0" dirty="0">
              <a:solidFill>
                <a:srgbClr val="4A66AC"/>
              </a:solidFill>
              <a:latin typeface="Cambria" panose="02040503050406030204" pitchFamily="18" charset="0"/>
              <a:ea typeface="Cambria" panose="02040503050406030204" pitchFamily="18" charset="0"/>
            </a:endParaRPr>
          </a:p>
          <a:p>
            <a:r>
              <a:rPr lang="lv-LV" b="1" noProof="0" dirty="0">
                <a:solidFill>
                  <a:srgbClr val="4A66AC"/>
                </a:solidFill>
                <a:latin typeface="Cambria" panose="02040503050406030204" pitchFamily="18" charset="0"/>
                <a:ea typeface="Cambria" panose="02040503050406030204" pitchFamily="18" charset="0"/>
              </a:rPr>
              <a:t>Iepriekš</a:t>
            </a:r>
            <a:r>
              <a:rPr lang="lv-LV" noProof="0" dirty="0">
                <a:solidFill>
                  <a:srgbClr val="4A66AC"/>
                </a:solidFill>
                <a:latin typeface="Cambria" panose="02040503050406030204" pitchFamily="18" charset="0"/>
                <a:ea typeface="Cambria" panose="02040503050406030204" pitchFamily="18" charset="0"/>
              </a:rPr>
              <a:t> – Balss nodošana iecirkņos no 28. septembra līdz </a:t>
            </a:r>
            <a:br>
              <a:rPr lang="lv-LV" noProof="0" dirty="0">
                <a:solidFill>
                  <a:srgbClr val="4A66AC"/>
                </a:solidFill>
                <a:latin typeface="Cambria" panose="02040503050406030204" pitchFamily="18" charset="0"/>
                <a:ea typeface="Cambria" panose="02040503050406030204" pitchFamily="18" charset="0"/>
              </a:rPr>
            </a:br>
            <a:r>
              <a:rPr lang="lv-LV" noProof="0" dirty="0">
                <a:solidFill>
                  <a:srgbClr val="4A66AC"/>
                </a:solidFill>
                <a:latin typeface="Cambria" panose="02040503050406030204" pitchFamily="18" charset="0"/>
                <a:ea typeface="Cambria" panose="02040503050406030204" pitchFamily="18" charset="0"/>
              </a:rPr>
              <a:t>2. oktobrim, bet tikai Latvijā.</a:t>
            </a:r>
          </a:p>
          <a:p>
            <a:endParaRPr lang="lv-LV" noProof="0" dirty="0">
              <a:solidFill>
                <a:srgbClr val="4A66AC"/>
              </a:solidFill>
              <a:latin typeface="Cambria" panose="02040503050406030204" pitchFamily="18" charset="0"/>
              <a:ea typeface="Cambria" panose="02040503050406030204" pitchFamily="18" charset="0"/>
            </a:endParaRPr>
          </a:p>
          <a:p>
            <a:r>
              <a:rPr lang="lv-LV" b="1" noProof="0" dirty="0">
                <a:solidFill>
                  <a:srgbClr val="4A66AC"/>
                </a:solidFill>
                <a:latin typeface="Cambria" panose="02040503050406030204" pitchFamily="18" charset="0"/>
                <a:ea typeface="Cambria" panose="02040503050406030204" pitchFamily="18" charset="0"/>
              </a:rPr>
              <a:t>Iecirkņos vajag derīgu Latvijas pasi vai eID karti, bet derīgu eID karti un sertifikātus, lai saņemtu materiālus elektroniski un balsotu pa pastu (sazināties ar LNAK vai ALA tuvākai informācijai).</a:t>
            </a:r>
            <a:endParaRPr lang="lv-LV" noProof="0" dirty="0">
              <a:solidFill>
                <a:srgbClr val="4A66AC"/>
              </a:solidFill>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70F061AF-F5E6-BE5A-64AD-EB7E7DF016DF}"/>
              </a:ext>
            </a:extLst>
          </p:cNvPr>
          <p:cNvPicPr>
            <a:picLocks noChangeAspect="1"/>
          </p:cNvPicPr>
          <p:nvPr/>
        </p:nvPicPr>
        <p:blipFill>
          <a:blip r:embed="rId2"/>
          <a:stretch>
            <a:fillRect/>
          </a:stretch>
        </p:blipFill>
        <p:spPr>
          <a:xfrm>
            <a:off x="7562849" y="1544632"/>
            <a:ext cx="3855885" cy="3062600"/>
          </a:xfrm>
          <a:prstGeom prst="rect">
            <a:avLst/>
          </a:prstGeom>
        </p:spPr>
      </p:pic>
    </p:spTree>
    <p:extLst>
      <p:ext uri="{BB962C8B-B14F-4D97-AF65-F5344CB8AC3E}">
        <p14:creationId xmlns:p14="http://schemas.microsoft.com/office/powerpoint/2010/main" val="4166490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10A98-1C64-4B53-F3E8-12AB6F643E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E4524A2-DE3F-E315-8DB6-84BA4CD959AF}"/>
              </a:ext>
            </a:extLst>
          </p:cNvPr>
          <p:cNvSpPr txBox="1"/>
          <p:nvPr/>
        </p:nvSpPr>
        <p:spPr>
          <a:xfrm>
            <a:off x="605509" y="818045"/>
            <a:ext cx="6795416" cy="5786199"/>
          </a:xfrm>
          <a:prstGeom prst="rect">
            <a:avLst/>
          </a:prstGeom>
          <a:noFill/>
        </p:spPr>
        <p:txBody>
          <a:bodyPr wrap="square" rtlCol="0">
            <a:spAutoFit/>
          </a:bodyPr>
          <a:lstStyle/>
          <a:p>
            <a:r>
              <a:rPr lang="lv-LV" sz="2800" b="1" noProof="0" dirty="0">
                <a:solidFill>
                  <a:srgbClr val="4A66AC"/>
                </a:solidFill>
                <a:latin typeface="Cambria" panose="02040503050406030204" pitchFamily="18" charset="0"/>
                <a:ea typeface="Cambria" panose="02040503050406030204" pitchFamily="18" charset="0"/>
              </a:rPr>
              <a:t>Kur balsot?</a:t>
            </a:r>
          </a:p>
          <a:p>
            <a:endParaRPr lang="lv-LV" noProof="0" dirty="0">
              <a:solidFill>
                <a:srgbClr val="4A66AC"/>
              </a:solidFill>
              <a:latin typeface="Cambria" panose="02040503050406030204" pitchFamily="18" charset="0"/>
              <a:ea typeface="Cambria" panose="02040503050406030204" pitchFamily="18" charset="0"/>
            </a:endParaRPr>
          </a:p>
          <a:p>
            <a:r>
              <a:rPr lang="lv-LV" noProof="0" dirty="0">
                <a:solidFill>
                  <a:srgbClr val="4A66AC"/>
                </a:solidFill>
                <a:latin typeface="Cambria" panose="02040503050406030204" pitchFamily="18" charset="0"/>
                <a:ea typeface="Cambria" panose="02040503050406030204" pitchFamily="18" charset="0"/>
              </a:rPr>
              <a:t>88 vēlēšanas iecirkņi 39 valstīs, no kuriem 40 ir </a:t>
            </a:r>
            <a:r>
              <a:rPr lang="lv-LV" b="1" noProof="0" dirty="0">
                <a:solidFill>
                  <a:srgbClr val="0000FF"/>
                </a:solidFill>
                <a:latin typeface="Cambria" panose="02040503050406030204" pitchFamily="18" charset="0"/>
                <a:ea typeface="Cambria" panose="02040503050406030204" pitchFamily="18" charset="0"/>
              </a:rPr>
              <a:t>vēstniecībās</a:t>
            </a:r>
            <a:r>
              <a:rPr lang="lv-LV" noProof="0" dirty="0">
                <a:solidFill>
                  <a:srgbClr val="4A66AC"/>
                </a:solidFill>
                <a:latin typeface="Cambria" panose="02040503050406030204" pitchFamily="18" charset="0"/>
                <a:ea typeface="Cambria" panose="02040503050406030204" pitchFamily="18" charset="0"/>
              </a:rPr>
              <a:t> vai konsulātos.</a:t>
            </a:r>
          </a:p>
          <a:p>
            <a:endParaRPr lang="lv-LV" noProof="0" dirty="0">
              <a:solidFill>
                <a:srgbClr val="4A66AC"/>
              </a:solidFill>
              <a:latin typeface="Cambria" panose="02040503050406030204" pitchFamily="18" charset="0"/>
              <a:ea typeface="Cambria" panose="02040503050406030204" pitchFamily="18" charset="0"/>
            </a:endParaRPr>
          </a:p>
          <a:p>
            <a:r>
              <a:rPr lang="lv-LV" b="1" noProof="0" dirty="0">
                <a:solidFill>
                  <a:srgbClr val="4A66AC"/>
                </a:solidFill>
                <a:latin typeface="Cambria" panose="02040503050406030204" pitchFamily="18" charset="0"/>
                <a:ea typeface="Cambria" panose="02040503050406030204" pitchFamily="18" charset="0"/>
              </a:rPr>
              <a:t>Kanādā (6)</a:t>
            </a:r>
            <a:br>
              <a:rPr lang="lv-LV" noProof="0" dirty="0">
                <a:solidFill>
                  <a:srgbClr val="4A66AC"/>
                </a:solidFill>
                <a:latin typeface="Cambria" panose="02040503050406030204" pitchFamily="18" charset="0"/>
                <a:ea typeface="Cambria" panose="02040503050406030204" pitchFamily="18" charset="0"/>
              </a:rPr>
            </a:br>
            <a:r>
              <a:rPr lang="lv-LV" noProof="0" dirty="0">
                <a:solidFill>
                  <a:srgbClr val="4A66AC"/>
                </a:solidFill>
                <a:latin typeface="Cambria" panose="02040503050406030204" pitchFamily="18" charset="0"/>
                <a:ea typeface="Cambria" panose="02040503050406030204" pitchFamily="18" charset="0"/>
              </a:rPr>
              <a:t>Edmonton, Hamilton, Montreal, Toronto, Vancouver un </a:t>
            </a:r>
            <a:r>
              <a:rPr lang="lv-LV" b="1" noProof="0" dirty="0">
                <a:solidFill>
                  <a:srgbClr val="0000FF"/>
                </a:solidFill>
                <a:latin typeface="Cambria" panose="02040503050406030204" pitchFamily="18" charset="0"/>
                <a:ea typeface="Cambria" panose="02040503050406030204" pitchFamily="18" charset="0"/>
              </a:rPr>
              <a:t>Ottawa</a:t>
            </a:r>
          </a:p>
          <a:p>
            <a:endParaRPr lang="lv-LV" b="1" noProof="0" dirty="0">
              <a:solidFill>
                <a:srgbClr val="4A66AC"/>
              </a:solidFill>
              <a:latin typeface="Cambria" panose="02040503050406030204" pitchFamily="18" charset="0"/>
              <a:ea typeface="Cambria" panose="02040503050406030204" pitchFamily="18" charset="0"/>
            </a:endParaRPr>
          </a:p>
          <a:p>
            <a:r>
              <a:rPr lang="lv-LV" b="1" noProof="0" dirty="0">
                <a:solidFill>
                  <a:srgbClr val="4A66AC"/>
                </a:solidFill>
                <a:latin typeface="Cambria" panose="02040503050406030204" pitchFamily="18" charset="0"/>
                <a:ea typeface="Cambria" panose="02040503050406030204" pitchFamily="18" charset="0"/>
              </a:rPr>
              <a:t>Amerikas Savienotās Valstīs (16)</a:t>
            </a:r>
            <a:br>
              <a:rPr lang="lv-LV" noProof="0" dirty="0">
                <a:solidFill>
                  <a:srgbClr val="4A66AC"/>
                </a:solidFill>
                <a:latin typeface="Cambria" panose="02040503050406030204" pitchFamily="18" charset="0"/>
                <a:ea typeface="Cambria" panose="02040503050406030204" pitchFamily="18" charset="0"/>
              </a:rPr>
            </a:br>
            <a:r>
              <a:rPr lang="lv-LV" noProof="0" dirty="0">
                <a:solidFill>
                  <a:srgbClr val="4A66AC"/>
                </a:solidFill>
                <a:latin typeface="Cambria" panose="02040503050406030204" pitchFamily="18" charset="0"/>
                <a:ea typeface="Cambria" panose="02040503050406030204" pitchFamily="18" charset="0"/>
              </a:rPr>
              <a:t>Atlanta, Boston, Chicago, Denver, Houston, Indianapolis, Kalamazoo, Los Angeles, Mesa (Phoenix), Minneapolis, </a:t>
            </a:r>
            <a:r>
              <a:rPr lang="lv-LV" b="1" noProof="0" dirty="0">
                <a:solidFill>
                  <a:srgbClr val="0000FF"/>
                </a:solidFill>
                <a:latin typeface="Cambria" panose="02040503050406030204" pitchFamily="18" charset="0"/>
                <a:ea typeface="Cambria" panose="02040503050406030204" pitchFamily="18" charset="0"/>
              </a:rPr>
              <a:t>New York, </a:t>
            </a:r>
            <a:r>
              <a:rPr lang="lv-LV" noProof="0" dirty="0">
                <a:solidFill>
                  <a:srgbClr val="4A66AC"/>
                </a:solidFill>
                <a:latin typeface="Cambria" panose="02040503050406030204" pitchFamily="18" charset="0"/>
                <a:ea typeface="Cambria" panose="02040503050406030204" pitchFamily="18" charset="0"/>
              </a:rPr>
              <a:t>Philadelphia, San Diego, San Francisco, Seattle un </a:t>
            </a:r>
            <a:r>
              <a:rPr lang="lv-LV" b="1" noProof="0" dirty="0">
                <a:solidFill>
                  <a:srgbClr val="0000FF"/>
                </a:solidFill>
                <a:latin typeface="Cambria" panose="02040503050406030204" pitchFamily="18" charset="0"/>
                <a:ea typeface="Cambria" panose="02040503050406030204" pitchFamily="18" charset="0"/>
              </a:rPr>
              <a:t>Washington DC</a:t>
            </a:r>
            <a:r>
              <a:rPr lang="lv-LV" noProof="0" dirty="0">
                <a:solidFill>
                  <a:srgbClr val="0000FF"/>
                </a:solidFill>
                <a:latin typeface="Cambria" panose="02040503050406030204" pitchFamily="18" charset="0"/>
                <a:ea typeface="Cambria" panose="02040503050406030204" pitchFamily="18" charset="0"/>
              </a:rPr>
              <a:t> </a:t>
            </a:r>
          </a:p>
          <a:p>
            <a:endParaRPr lang="lv-LV" noProof="0" dirty="0">
              <a:solidFill>
                <a:srgbClr val="4A66AC"/>
              </a:solidFill>
              <a:latin typeface="Cambria" panose="02040503050406030204" pitchFamily="18" charset="0"/>
              <a:ea typeface="Cambria" panose="02040503050406030204" pitchFamily="18" charset="0"/>
            </a:endParaRPr>
          </a:p>
          <a:p>
            <a:r>
              <a:rPr lang="lv-LV" noProof="0" dirty="0">
                <a:solidFill>
                  <a:srgbClr val="4A66AC"/>
                </a:solidFill>
                <a:latin typeface="Cambria" panose="02040503050406030204" pitchFamily="18" charset="0"/>
                <a:ea typeface="Cambria" panose="02040503050406030204" pitchFamily="18" charset="0"/>
              </a:rPr>
              <a:t>Cleveland, Detroit, Milwaukee un St. Petersburg iztrūkst!</a:t>
            </a:r>
          </a:p>
          <a:p>
            <a:endParaRPr lang="lv-LV" noProof="0" dirty="0">
              <a:solidFill>
                <a:srgbClr val="4A66AC"/>
              </a:solidFill>
              <a:latin typeface="Cambria" panose="02040503050406030204" pitchFamily="18" charset="0"/>
              <a:ea typeface="Cambria" panose="02040503050406030204" pitchFamily="18" charset="0"/>
            </a:endParaRPr>
          </a:p>
          <a:p>
            <a:r>
              <a:rPr lang="lv-LV" b="1" noProof="0" dirty="0">
                <a:solidFill>
                  <a:srgbClr val="4A66AC"/>
                </a:solidFill>
                <a:latin typeface="Cambria" panose="02040503050406030204" pitchFamily="18" charset="0"/>
                <a:ea typeface="Cambria" panose="02040503050406030204" pitchFamily="18" charset="0"/>
              </a:rPr>
              <a:t>Dienvidamerikā (1)</a:t>
            </a:r>
          </a:p>
          <a:p>
            <a:r>
              <a:rPr lang="lv-LV" noProof="0" dirty="0">
                <a:solidFill>
                  <a:srgbClr val="4A66AC"/>
                </a:solidFill>
                <a:latin typeface="Cambria" panose="02040503050406030204" pitchFamily="18" charset="0"/>
                <a:ea typeface="Cambria" panose="02040503050406030204" pitchFamily="18" charset="0"/>
              </a:rPr>
              <a:t>Nova Odessa</a:t>
            </a:r>
          </a:p>
          <a:p>
            <a:endParaRPr lang="lv-LV" noProof="0" dirty="0">
              <a:solidFill>
                <a:srgbClr val="4A66AC"/>
              </a:solidFill>
              <a:latin typeface="Cambria" panose="02040503050406030204" pitchFamily="18" charset="0"/>
              <a:ea typeface="Cambria" panose="02040503050406030204" pitchFamily="18" charset="0"/>
            </a:endParaRPr>
          </a:p>
          <a:p>
            <a:endParaRPr lang="lv-LV" noProof="0" dirty="0">
              <a:solidFill>
                <a:srgbClr val="4A66AC"/>
              </a:solidFill>
              <a:latin typeface="Cambria" panose="02040503050406030204" pitchFamily="18" charset="0"/>
              <a:ea typeface="Cambria" panose="02040503050406030204" pitchFamily="18" charset="0"/>
            </a:endParaRPr>
          </a:p>
          <a:p>
            <a:endParaRPr lang="lv-LV" noProof="0" dirty="0">
              <a:solidFill>
                <a:srgbClr val="4A66AC"/>
              </a:solidFill>
              <a:latin typeface="Cambria" panose="02040503050406030204" pitchFamily="18" charset="0"/>
              <a:ea typeface="Cambria" panose="02040503050406030204" pitchFamily="18" charset="0"/>
            </a:endParaRPr>
          </a:p>
        </p:txBody>
      </p:sp>
      <p:grpSp>
        <p:nvGrpSpPr>
          <p:cNvPr id="29" name="Group 28">
            <a:extLst>
              <a:ext uri="{FF2B5EF4-FFF2-40B4-BE49-F238E27FC236}">
                <a16:creationId xmlns:a16="http://schemas.microsoft.com/office/drawing/2014/main" id="{F7811640-7CF3-B366-9961-53A4919811B1}"/>
              </a:ext>
            </a:extLst>
          </p:cNvPr>
          <p:cNvGrpSpPr/>
          <p:nvPr/>
        </p:nvGrpSpPr>
        <p:grpSpPr>
          <a:xfrm>
            <a:off x="7753350" y="704470"/>
            <a:ext cx="3705733" cy="5449060"/>
            <a:chOff x="7562850" y="704470"/>
            <a:chExt cx="3705733" cy="5449060"/>
          </a:xfrm>
        </p:grpSpPr>
        <p:grpSp>
          <p:nvGrpSpPr>
            <p:cNvPr id="11" name="Group 10">
              <a:extLst>
                <a:ext uri="{FF2B5EF4-FFF2-40B4-BE49-F238E27FC236}">
                  <a16:creationId xmlns:a16="http://schemas.microsoft.com/office/drawing/2014/main" id="{6D7E607F-05A9-06C3-8A25-ACD4B5853737}"/>
                </a:ext>
              </a:extLst>
            </p:cNvPr>
            <p:cNvGrpSpPr/>
            <p:nvPr/>
          </p:nvGrpSpPr>
          <p:grpSpPr>
            <a:xfrm>
              <a:off x="7562850" y="704470"/>
              <a:ext cx="3705733" cy="5449060"/>
              <a:chOff x="7562850" y="704470"/>
              <a:chExt cx="3705733" cy="5449060"/>
            </a:xfrm>
          </p:grpSpPr>
          <p:pic>
            <p:nvPicPr>
              <p:cNvPr id="7" name="Picture 6">
                <a:extLst>
                  <a:ext uri="{FF2B5EF4-FFF2-40B4-BE49-F238E27FC236}">
                    <a16:creationId xmlns:a16="http://schemas.microsoft.com/office/drawing/2014/main" id="{71662FBE-CE18-1703-0839-E96477A6F224}"/>
                  </a:ext>
                </a:extLst>
              </p:cNvPr>
              <p:cNvPicPr>
                <a:picLocks noChangeAspect="1"/>
              </p:cNvPicPr>
              <p:nvPr/>
            </p:nvPicPr>
            <p:blipFill>
              <a:blip r:embed="rId3"/>
              <a:stretch>
                <a:fillRect/>
              </a:stretch>
            </p:blipFill>
            <p:spPr>
              <a:xfrm>
                <a:off x="7629525" y="704470"/>
                <a:ext cx="3639058" cy="5449060"/>
              </a:xfrm>
              <a:prstGeom prst="rect">
                <a:avLst/>
              </a:prstGeom>
            </p:spPr>
          </p:pic>
          <p:sp>
            <p:nvSpPr>
              <p:cNvPr id="9" name="Rectangle 8">
                <a:extLst>
                  <a:ext uri="{FF2B5EF4-FFF2-40B4-BE49-F238E27FC236}">
                    <a16:creationId xmlns:a16="http://schemas.microsoft.com/office/drawing/2014/main" id="{791EBFE1-8677-11BA-9122-F9572916CF09}"/>
                  </a:ext>
                </a:extLst>
              </p:cNvPr>
              <p:cNvSpPr/>
              <p:nvPr/>
            </p:nvSpPr>
            <p:spPr>
              <a:xfrm>
                <a:off x="7562850" y="5571400"/>
                <a:ext cx="2209800" cy="4953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noProof="0" dirty="0"/>
              </a:p>
            </p:txBody>
          </p:sp>
        </p:grpSp>
        <p:pic>
          <p:nvPicPr>
            <p:cNvPr id="15" name="Picture 14">
              <a:extLst>
                <a:ext uri="{FF2B5EF4-FFF2-40B4-BE49-F238E27FC236}">
                  <a16:creationId xmlns:a16="http://schemas.microsoft.com/office/drawing/2014/main" id="{8E876613-B333-AA26-D84A-0614514E56BF}"/>
                </a:ext>
              </a:extLst>
            </p:cNvPr>
            <p:cNvPicPr>
              <a:picLocks noChangeAspect="1"/>
            </p:cNvPicPr>
            <p:nvPr/>
          </p:nvPicPr>
          <p:blipFill>
            <a:blip r:embed="rId4"/>
            <a:stretch>
              <a:fillRect/>
            </a:stretch>
          </p:blipFill>
          <p:spPr>
            <a:xfrm>
              <a:off x="9203269" y="1326896"/>
              <a:ext cx="853012" cy="425965"/>
            </a:xfrm>
            <a:prstGeom prst="rect">
              <a:avLst/>
            </a:prstGeom>
          </p:spPr>
        </p:pic>
        <p:pic>
          <p:nvPicPr>
            <p:cNvPr id="24" name="Picture 23">
              <a:extLst>
                <a:ext uri="{FF2B5EF4-FFF2-40B4-BE49-F238E27FC236}">
                  <a16:creationId xmlns:a16="http://schemas.microsoft.com/office/drawing/2014/main" id="{CA2ABC7C-75C5-C03C-7C7F-75ABEA6ADABC}"/>
                </a:ext>
              </a:extLst>
            </p:cNvPr>
            <p:cNvPicPr>
              <a:picLocks noChangeAspect="1"/>
            </p:cNvPicPr>
            <p:nvPr/>
          </p:nvPicPr>
          <p:blipFill>
            <a:blip r:embed="rId5"/>
            <a:stretch>
              <a:fillRect/>
            </a:stretch>
          </p:blipFill>
          <p:spPr>
            <a:xfrm>
              <a:off x="8797319" y="2060542"/>
              <a:ext cx="811900" cy="425965"/>
            </a:xfrm>
            <a:prstGeom prst="rect">
              <a:avLst/>
            </a:prstGeom>
          </p:spPr>
        </p:pic>
        <p:pic>
          <p:nvPicPr>
            <p:cNvPr id="28" name="Picture 27">
              <a:extLst>
                <a:ext uri="{FF2B5EF4-FFF2-40B4-BE49-F238E27FC236}">
                  <a16:creationId xmlns:a16="http://schemas.microsoft.com/office/drawing/2014/main" id="{73CCDC97-794B-B2F8-F26F-FD768BB3846F}"/>
                </a:ext>
              </a:extLst>
            </p:cNvPr>
            <p:cNvPicPr>
              <a:picLocks noChangeAspect="1"/>
            </p:cNvPicPr>
            <p:nvPr/>
          </p:nvPicPr>
          <p:blipFill>
            <a:blip r:embed="rId6"/>
            <a:stretch>
              <a:fillRect/>
            </a:stretch>
          </p:blipFill>
          <p:spPr>
            <a:xfrm>
              <a:off x="10434219" y="3800475"/>
              <a:ext cx="691806" cy="481304"/>
            </a:xfrm>
            <a:prstGeom prst="rect">
              <a:avLst/>
            </a:prstGeom>
          </p:spPr>
        </p:pic>
      </p:grpSp>
    </p:spTree>
    <p:extLst>
      <p:ext uri="{BB962C8B-B14F-4D97-AF65-F5344CB8AC3E}">
        <p14:creationId xmlns:p14="http://schemas.microsoft.com/office/powerpoint/2010/main" val="712806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47DAA-28B5-0915-0BB1-0AFCED7BED6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F8765D6-E938-4828-6A85-CB102563AE9D}"/>
              </a:ext>
            </a:extLst>
          </p:cNvPr>
          <p:cNvSpPr txBox="1"/>
          <p:nvPr/>
        </p:nvSpPr>
        <p:spPr>
          <a:xfrm>
            <a:off x="1402842" y="706818"/>
            <a:ext cx="5903219" cy="523220"/>
          </a:xfrm>
          <a:prstGeom prst="rect">
            <a:avLst/>
          </a:prstGeom>
          <a:noFill/>
        </p:spPr>
        <p:txBody>
          <a:bodyPr wrap="none" rtlCol="0">
            <a:spAutoFit/>
          </a:bodyPr>
          <a:lstStyle/>
          <a:p>
            <a:r>
              <a:rPr lang="lv-LV" sz="2800" b="1" noProof="0" dirty="0">
                <a:solidFill>
                  <a:srgbClr val="4A66AC"/>
                </a:solidFill>
                <a:latin typeface="Cambria" panose="02040503050406030204" pitchFamily="18" charset="0"/>
                <a:ea typeface="Cambria" panose="02040503050406030204" pitchFamily="18" charset="0"/>
              </a:rPr>
              <a:t>Proporcionālas vēlēšanas – Teorija</a:t>
            </a:r>
          </a:p>
        </p:txBody>
      </p:sp>
      <p:graphicFrame>
        <p:nvGraphicFramePr>
          <p:cNvPr id="3" name="Table 2">
            <a:extLst>
              <a:ext uri="{FF2B5EF4-FFF2-40B4-BE49-F238E27FC236}">
                <a16:creationId xmlns:a16="http://schemas.microsoft.com/office/drawing/2014/main" id="{8942EA87-7F92-23DB-7413-27BA5FF90775}"/>
              </a:ext>
            </a:extLst>
          </p:cNvPr>
          <p:cNvGraphicFramePr>
            <a:graphicFrameLocks noGrp="1"/>
          </p:cNvGraphicFramePr>
          <p:nvPr>
            <p:extLst>
              <p:ext uri="{D42A27DB-BD31-4B8C-83A1-F6EECF244321}">
                <p14:modId xmlns:p14="http://schemas.microsoft.com/office/powerpoint/2010/main" val="18680747"/>
              </p:ext>
            </p:extLst>
          </p:nvPr>
        </p:nvGraphicFramePr>
        <p:xfrm>
          <a:off x="1466850" y="1517206"/>
          <a:ext cx="5181600" cy="4719320"/>
        </p:xfrm>
        <a:graphic>
          <a:graphicData uri="http://schemas.openxmlformats.org/drawingml/2006/table">
            <a:tbl>
              <a:tblPr firstRow="1" bandRow="1">
                <a:tableStyleId>{5C22544A-7EE6-4342-B048-85BDC9FD1C3A}</a:tableStyleId>
              </a:tblPr>
              <a:tblGrid>
                <a:gridCol w="1485900">
                  <a:extLst>
                    <a:ext uri="{9D8B030D-6E8A-4147-A177-3AD203B41FA5}">
                      <a16:colId xmlns:a16="http://schemas.microsoft.com/office/drawing/2014/main" val="116288064"/>
                    </a:ext>
                  </a:extLst>
                </a:gridCol>
                <a:gridCol w="1905000">
                  <a:extLst>
                    <a:ext uri="{9D8B030D-6E8A-4147-A177-3AD203B41FA5}">
                      <a16:colId xmlns:a16="http://schemas.microsoft.com/office/drawing/2014/main" val="228432733"/>
                    </a:ext>
                  </a:extLst>
                </a:gridCol>
                <a:gridCol w="1790700">
                  <a:extLst>
                    <a:ext uri="{9D8B030D-6E8A-4147-A177-3AD203B41FA5}">
                      <a16:colId xmlns:a16="http://schemas.microsoft.com/office/drawing/2014/main" val="1010090808"/>
                    </a:ext>
                  </a:extLst>
                </a:gridCol>
              </a:tblGrid>
              <a:tr h="490431">
                <a:tc>
                  <a:txBody>
                    <a:bodyPr/>
                    <a:lstStyle/>
                    <a:p>
                      <a:pPr algn="ctr"/>
                      <a:r>
                        <a:rPr lang="lv-LV" noProof="0" dirty="0">
                          <a:latin typeface="Cambria" panose="02040503050406030204" pitchFamily="18" charset="0"/>
                          <a:ea typeface="Cambria" panose="02040503050406030204" pitchFamily="18" charset="0"/>
                        </a:rPr>
                        <a:t>Partija</a:t>
                      </a:r>
                    </a:p>
                  </a:txBody>
                  <a:tcPr/>
                </a:tc>
                <a:tc>
                  <a:txBody>
                    <a:bodyPr/>
                    <a:lstStyle/>
                    <a:p>
                      <a:pPr algn="ctr"/>
                      <a:r>
                        <a:rPr lang="lv-LV" noProof="0" dirty="0">
                          <a:latin typeface="Cambria" panose="02040503050406030204" pitchFamily="18" charset="0"/>
                          <a:ea typeface="Cambria" panose="02040503050406030204" pitchFamily="18" charset="0"/>
                        </a:rPr>
                        <a:t>% no vēlētāju balsīm</a:t>
                      </a:r>
                    </a:p>
                  </a:txBody>
                  <a:tcPr/>
                </a:tc>
                <a:tc>
                  <a:txBody>
                    <a:bodyPr/>
                    <a:lstStyle/>
                    <a:p>
                      <a:pPr algn="ctr"/>
                      <a:r>
                        <a:rPr lang="lv-LV" noProof="0" dirty="0">
                          <a:latin typeface="Cambria" panose="02040503050406030204" pitchFamily="18" charset="0"/>
                          <a:ea typeface="Cambria" panose="02040503050406030204" pitchFamily="18" charset="0"/>
                        </a:rPr>
                        <a:t>Deputāti</a:t>
                      </a:r>
                    </a:p>
                  </a:txBody>
                  <a:tcPr/>
                </a:tc>
                <a:extLst>
                  <a:ext uri="{0D108BD9-81ED-4DB2-BD59-A6C34878D82A}">
                    <a16:rowId xmlns:a16="http://schemas.microsoft.com/office/drawing/2014/main" val="4151610087"/>
                  </a:ext>
                </a:extLst>
              </a:tr>
              <a:tr h="370840">
                <a:tc>
                  <a:txBody>
                    <a:bodyPr/>
                    <a:lstStyle/>
                    <a:p>
                      <a:pPr algn="ctr"/>
                      <a:r>
                        <a:rPr lang="lv-LV" noProof="0" dirty="0">
                          <a:latin typeface="Cambria" panose="02040503050406030204" pitchFamily="18" charset="0"/>
                          <a:ea typeface="Cambria" panose="02040503050406030204" pitchFamily="18" charset="0"/>
                        </a:rPr>
                        <a:t>1</a:t>
                      </a:r>
                    </a:p>
                  </a:txBody>
                  <a:tcPr/>
                </a:tc>
                <a:tc>
                  <a:txBody>
                    <a:bodyPr/>
                    <a:lstStyle/>
                    <a:p>
                      <a:pPr algn="ctr"/>
                      <a:r>
                        <a:rPr lang="lv-LV" noProof="0" dirty="0">
                          <a:latin typeface="Cambria" panose="02040503050406030204" pitchFamily="18" charset="0"/>
                          <a:ea typeface="Cambria" panose="02040503050406030204" pitchFamily="18" charset="0"/>
                        </a:rPr>
                        <a:t>30%</a:t>
                      </a:r>
                    </a:p>
                  </a:txBody>
                  <a:tcPr/>
                </a:tc>
                <a:tc>
                  <a:txBody>
                    <a:bodyPr/>
                    <a:lstStyle/>
                    <a:p>
                      <a:pPr algn="ctr"/>
                      <a:r>
                        <a:rPr lang="lv-LV" noProof="0" dirty="0">
                          <a:latin typeface="Cambria" panose="02040503050406030204" pitchFamily="18" charset="0"/>
                          <a:ea typeface="Cambria" panose="02040503050406030204" pitchFamily="18" charset="0"/>
                        </a:rPr>
                        <a:t>30</a:t>
                      </a:r>
                    </a:p>
                  </a:txBody>
                  <a:tcPr/>
                </a:tc>
                <a:extLst>
                  <a:ext uri="{0D108BD9-81ED-4DB2-BD59-A6C34878D82A}">
                    <a16:rowId xmlns:a16="http://schemas.microsoft.com/office/drawing/2014/main" val="3878585113"/>
                  </a:ext>
                </a:extLst>
              </a:tr>
              <a:tr h="370840">
                <a:tc>
                  <a:txBody>
                    <a:bodyPr/>
                    <a:lstStyle/>
                    <a:p>
                      <a:pPr algn="ctr"/>
                      <a:r>
                        <a:rPr lang="lv-LV" noProof="0" dirty="0">
                          <a:latin typeface="Cambria" panose="02040503050406030204" pitchFamily="18" charset="0"/>
                          <a:ea typeface="Cambria" panose="02040503050406030204" pitchFamily="18" charset="0"/>
                        </a:rPr>
                        <a:t>2</a:t>
                      </a:r>
                    </a:p>
                  </a:txBody>
                  <a:tcPr/>
                </a:tc>
                <a:tc>
                  <a:txBody>
                    <a:bodyPr/>
                    <a:lstStyle/>
                    <a:p>
                      <a:pPr algn="ctr"/>
                      <a:r>
                        <a:rPr lang="lv-LV" noProof="0" dirty="0">
                          <a:latin typeface="Cambria" panose="02040503050406030204" pitchFamily="18" charset="0"/>
                          <a:ea typeface="Cambria" panose="02040503050406030204" pitchFamily="18" charset="0"/>
                        </a:rPr>
                        <a:t>27%</a:t>
                      </a:r>
                    </a:p>
                  </a:txBody>
                  <a:tcPr/>
                </a:tc>
                <a:tc>
                  <a:txBody>
                    <a:bodyPr/>
                    <a:lstStyle/>
                    <a:p>
                      <a:pPr algn="ctr"/>
                      <a:r>
                        <a:rPr lang="lv-LV" noProof="0" dirty="0">
                          <a:latin typeface="Cambria" panose="02040503050406030204" pitchFamily="18" charset="0"/>
                          <a:ea typeface="Cambria" panose="02040503050406030204" pitchFamily="18" charset="0"/>
                        </a:rPr>
                        <a:t>27</a:t>
                      </a:r>
                    </a:p>
                  </a:txBody>
                  <a:tcPr/>
                </a:tc>
                <a:extLst>
                  <a:ext uri="{0D108BD9-81ED-4DB2-BD59-A6C34878D82A}">
                    <a16:rowId xmlns:a16="http://schemas.microsoft.com/office/drawing/2014/main" val="1179545284"/>
                  </a:ext>
                </a:extLst>
              </a:tr>
              <a:tr h="370840">
                <a:tc>
                  <a:txBody>
                    <a:bodyPr/>
                    <a:lstStyle/>
                    <a:p>
                      <a:pPr algn="ctr"/>
                      <a:r>
                        <a:rPr lang="lv-LV" noProof="0" dirty="0">
                          <a:latin typeface="Cambria" panose="02040503050406030204" pitchFamily="18" charset="0"/>
                          <a:ea typeface="Cambria" panose="02040503050406030204" pitchFamily="18" charset="0"/>
                        </a:rPr>
                        <a:t>3</a:t>
                      </a:r>
                    </a:p>
                  </a:txBody>
                  <a:tcPr/>
                </a:tc>
                <a:tc>
                  <a:txBody>
                    <a:bodyPr/>
                    <a:lstStyle/>
                    <a:p>
                      <a:pPr algn="ctr"/>
                      <a:r>
                        <a:rPr lang="lv-LV" noProof="0" dirty="0">
                          <a:latin typeface="Cambria" panose="02040503050406030204" pitchFamily="18" charset="0"/>
                          <a:ea typeface="Cambria" panose="02040503050406030204" pitchFamily="18" charset="0"/>
                        </a:rPr>
                        <a:t>17%</a:t>
                      </a:r>
                    </a:p>
                  </a:txBody>
                  <a:tcPr/>
                </a:tc>
                <a:tc>
                  <a:txBody>
                    <a:bodyPr/>
                    <a:lstStyle/>
                    <a:p>
                      <a:pPr algn="ctr"/>
                      <a:r>
                        <a:rPr lang="lv-LV" noProof="0" dirty="0">
                          <a:latin typeface="Cambria" panose="02040503050406030204" pitchFamily="18" charset="0"/>
                          <a:ea typeface="Cambria" panose="02040503050406030204" pitchFamily="18" charset="0"/>
                        </a:rPr>
                        <a:t>17</a:t>
                      </a:r>
                    </a:p>
                  </a:txBody>
                  <a:tcPr/>
                </a:tc>
                <a:extLst>
                  <a:ext uri="{0D108BD9-81ED-4DB2-BD59-A6C34878D82A}">
                    <a16:rowId xmlns:a16="http://schemas.microsoft.com/office/drawing/2014/main" val="224164251"/>
                  </a:ext>
                </a:extLst>
              </a:tr>
              <a:tr h="370840">
                <a:tc>
                  <a:txBody>
                    <a:bodyPr/>
                    <a:lstStyle/>
                    <a:p>
                      <a:pPr algn="ctr"/>
                      <a:r>
                        <a:rPr lang="lv-LV" noProof="0" dirty="0">
                          <a:latin typeface="Cambria" panose="02040503050406030204" pitchFamily="18" charset="0"/>
                          <a:ea typeface="Cambria" panose="02040503050406030204" pitchFamily="18" charset="0"/>
                        </a:rPr>
                        <a:t>4</a:t>
                      </a:r>
                    </a:p>
                  </a:txBody>
                  <a:tcPr/>
                </a:tc>
                <a:tc>
                  <a:txBody>
                    <a:bodyPr/>
                    <a:lstStyle/>
                    <a:p>
                      <a:pPr algn="ctr"/>
                      <a:r>
                        <a:rPr lang="lv-LV" noProof="0" dirty="0">
                          <a:latin typeface="Cambria" panose="02040503050406030204" pitchFamily="18" charset="0"/>
                          <a:ea typeface="Cambria" panose="02040503050406030204" pitchFamily="18" charset="0"/>
                        </a:rPr>
                        <a:t>7%</a:t>
                      </a:r>
                    </a:p>
                  </a:txBody>
                  <a:tcPr/>
                </a:tc>
                <a:tc>
                  <a:txBody>
                    <a:bodyPr/>
                    <a:lstStyle/>
                    <a:p>
                      <a:pPr algn="ctr"/>
                      <a:r>
                        <a:rPr lang="lv-LV" noProof="0" dirty="0">
                          <a:latin typeface="Cambria" panose="02040503050406030204" pitchFamily="18" charset="0"/>
                          <a:ea typeface="Cambria" panose="02040503050406030204" pitchFamily="18" charset="0"/>
                        </a:rPr>
                        <a:t>7</a:t>
                      </a:r>
                    </a:p>
                  </a:txBody>
                  <a:tcPr/>
                </a:tc>
                <a:extLst>
                  <a:ext uri="{0D108BD9-81ED-4DB2-BD59-A6C34878D82A}">
                    <a16:rowId xmlns:a16="http://schemas.microsoft.com/office/drawing/2014/main" val="3150953998"/>
                  </a:ext>
                </a:extLst>
              </a:tr>
              <a:tr h="370840">
                <a:tc>
                  <a:txBody>
                    <a:bodyPr/>
                    <a:lstStyle/>
                    <a:p>
                      <a:pPr algn="ctr"/>
                      <a:r>
                        <a:rPr lang="lv-LV" noProof="0" dirty="0">
                          <a:latin typeface="Cambria" panose="02040503050406030204" pitchFamily="18" charset="0"/>
                          <a:ea typeface="Cambria" panose="02040503050406030204" pitchFamily="18" charset="0"/>
                        </a:rPr>
                        <a:t>5</a:t>
                      </a:r>
                    </a:p>
                  </a:txBody>
                  <a:tcPr/>
                </a:tc>
                <a:tc>
                  <a:txBody>
                    <a:bodyPr/>
                    <a:lstStyle/>
                    <a:p>
                      <a:pPr algn="ctr"/>
                      <a:r>
                        <a:rPr lang="lv-LV" noProof="0" dirty="0">
                          <a:latin typeface="Cambria" panose="02040503050406030204" pitchFamily="18" charset="0"/>
                          <a:ea typeface="Cambria" panose="02040503050406030204" pitchFamily="18" charset="0"/>
                        </a:rPr>
                        <a:t>6%</a:t>
                      </a:r>
                    </a:p>
                  </a:txBody>
                  <a:tcPr/>
                </a:tc>
                <a:tc>
                  <a:txBody>
                    <a:bodyPr/>
                    <a:lstStyle/>
                    <a:p>
                      <a:pPr algn="ctr"/>
                      <a:r>
                        <a:rPr lang="lv-LV" noProof="0" dirty="0">
                          <a:latin typeface="Cambria" panose="02040503050406030204" pitchFamily="18" charset="0"/>
                          <a:ea typeface="Cambria" panose="02040503050406030204" pitchFamily="18" charset="0"/>
                        </a:rPr>
                        <a:t>6</a:t>
                      </a:r>
                    </a:p>
                  </a:txBody>
                  <a:tcPr/>
                </a:tc>
                <a:extLst>
                  <a:ext uri="{0D108BD9-81ED-4DB2-BD59-A6C34878D82A}">
                    <a16:rowId xmlns:a16="http://schemas.microsoft.com/office/drawing/2014/main" val="1144470852"/>
                  </a:ext>
                </a:extLst>
              </a:tr>
              <a:tr h="370840">
                <a:tc>
                  <a:txBody>
                    <a:bodyPr/>
                    <a:lstStyle/>
                    <a:p>
                      <a:pPr algn="ctr"/>
                      <a:r>
                        <a:rPr lang="lv-LV" noProof="0" dirty="0">
                          <a:latin typeface="Cambria" panose="02040503050406030204" pitchFamily="18" charset="0"/>
                          <a:ea typeface="Cambria" panose="02040503050406030204" pitchFamily="18" charset="0"/>
                        </a:rPr>
                        <a:t>6</a:t>
                      </a:r>
                    </a:p>
                  </a:txBody>
                  <a:tcPr/>
                </a:tc>
                <a:tc>
                  <a:txBody>
                    <a:bodyPr/>
                    <a:lstStyle/>
                    <a:p>
                      <a:pPr algn="ctr"/>
                      <a:r>
                        <a:rPr lang="lv-LV" noProof="0" dirty="0">
                          <a:latin typeface="Cambria" panose="02040503050406030204" pitchFamily="18" charset="0"/>
                          <a:ea typeface="Cambria" panose="02040503050406030204" pitchFamily="18" charset="0"/>
                        </a:rPr>
                        <a:t>4%</a:t>
                      </a:r>
                    </a:p>
                  </a:txBody>
                  <a:tcPr/>
                </a:tc>
                <a:tc>
                  <a:txBody>
                    <a:bodyPr/>
                    <a:lstStyle/>
                    <a:p>
                      <a:pPr algn="ctr"/>
                      <a:r>
                        <a:rPr lang="lv-LV" noProof="0" dirty="0">
                          <a:latin typeface="Cambria" panose="02040503050406030204" pitchFamily="18" charset="0"/>
                          <a:ea typeface="Cambria" panose="02040503050406030204" pitchFamily="18" charset="0"/>
                        </a:rPr>
                        <a:t>4</a:t>
                      </a:r>
                    </a:p>
                  </a:txBody>
                  <a:tcPr/>
                </a:tc>
                <a:extLst>
                  <a:ext uri="{0D108BD9-81ED-4DB2-BD59-A6C34878D82A}">
                    <a16:rowId xmlns:a16="http://schemas.microsoft.com/office/drawing/2014/main" val="4058226251"/>
                  </a:ext>
                </a:extLst>
              </a:tr>
              <a:tr h="370840">
                <a:tc>
                  <a:txBody>
                    <a:bodyPr/>
                    <a:lstStyle/>
                    <a:p>
                      <a:pPr algn="ctr"/>
                      <a:r>
                        <a:rPr lang="lv-LV" noProof="0" dirty="0">
                          <a:latin typeface="Cambria" panose="02040503050406030204" pitchFamily="18" charset="0"/>
                          <a:ea typeface="Cambria" panose="02040503050406030204" pitchFamily="18" charset="0"/>
                        </a:rPr>
                        <a:t>7</a:t>
                      </a:r>
                    </a:p>
                  </a:txBody>
                  <a:tcPr/>
                </a:tc>
                <a:tc>
                  <a:txBody>
                    <a:bodyPr/>
                    <a:lstStyle/>
                    <a:p>
                      <a:pPr algn="ctr"/>
                      <a:r>
                        <a:rPr lang="lv-LV" noProof="0" dirty="0">
                          <a:latin typeface="Cambria" panose="02040503050406030204" pitchFamily="18" charset="0"/>
                          <a:ea typeface="Cambria" panose="02040503050406030204" pitchFamily="18" charset="0"/>
                        </a:rPr>
                        <a:t>4%</a:t>
                      </a:r>
                    </a:p>
                  </a:txBody>
                  <a:tcPr/>
                </a:tc>
                <a:tc>
                  <a:txBody>
                    <a:bodyPr/>
                    <a:lstStyle/>
                    <a:p>
                      <a:pPr algn="ctr"/>
                      <a:r>
                        <a:rPr lang="lv-LV" noProof="0" dirty="0">
                          <a:latin typeface="Cambria" panose="02040503050406030204" pitchFamily="18" charset="0"/>
                          <a:ea typeface="Cambria" panose="02040503050406030204" pitchFamily="18" charset="0"/>
                        </a:rPr>
                        <a:t>4</a:t>
                      </a:r>
                    </a:p>
                  </a:txBody>
                  <a:tcPr/>
                </a:tc>
                <a:extLst>
                  <a:ext uri="{0D108BD9-81ED-4DB2-BD59-A6C34878D82A}">
                    <a16:rowId xmlns:a16="http://schemas.microsoft.com/office/drawing/2014/main" val="4184132875"/>
                  </a:ext>
                </a:extLst>
              </a:tr>
              <a:tr h="370840">
                <a:tc>
                  <a:txBody>
                    <a:bodyPr/>
                    <a:lstStyle/>
                    <a:p>
                      <a:pPr algn="ctr"/>
                      <a:r>
                        <a:rPr lang="lv-LV" noProof="0" dirty="0">
                          <a:latin typeface="Cambria" panose="02040503050406030204" pitchFamily="18" charset="0"/>
                          <a:ea typeface="Cambria" panose="02040503050406030204" pitchFamily="18" charset="0"/>
                        </a:rPr>
                        <a:t>8</a:t>
                      </a:r>
                    </a:p>
                  </a:txBody>
                  <a:tcPr/>
                </a:tc>
                <a:tc>
                  <a:txBody>
                    <a:bodyPr/>
                    <a:lstStyle/>
                    <a:p>
                      <a:pPr algn="ctr"/>
                      <a:r>
                        <a:rPr lang="lv-LV" noProof="0" dirty="0">
                          <a:latin typeface="Cambria" panose="02040503050406030204" pitchFamily="18" charset="0"/>
                          <a:ea typeface="Cambria" panose="02040503050406030204" pitchFamily="18" charset="0"/>
                        </a:rPr>
                        <a:t>3%</a:t>
                      </a:r>
                    </a:p>
                  </a:txBody>
                  <a:tcPr/>
                </a:tc>
                <a:tc>
                  <a:txBody>
                    <a:bodyPr/>
                    <a:lstStyle/>
                    <a:p>
                      <a:pPr algn="ctr"/>
                      <a:r>
                        <a:rPr lang="lv-LV" noProof="0" dirty="0">
                          <a:latin typeface="Cambria" panose="02040503050406030204" pitchFamily="18" charset="0"/>
                          <a:ea typeface="Cambria" panose="02040503050406030204" pitchFamily="18" charset="0"/>
                        </a:rPr>
                        <a:t>3</a:t>
                      </a:r>
                    </a:p>
                  </a:txBody>
                  <a:tcPr/>
                </a:tc>
                <a:extLst>
                  <a:ext uri="{0D108BD9-81ED-4DB2-BD59-A6C34878D82A}">
                    <a16:rowId xmlns:a16="http://schemas.microsoft.com/office/drawing/2014/main" val="1479355043"/>
                  </a:ext>
                </a:extLst>
              </a:tr>
              <a:tr h="370840">
                <a:tc>
                  <a:txBody>
                    <a:bodyPr/>
                    <a:lstStyle/>
                    <a:p>
                      <a:pPr algn="ctr"/>
                      <a:r>
                        <a:rPr lang="lv-LV" noProof="0" dirty="0">
                          <a:latin typeface="Cambria" panose="02040503050406030204" pitchFamily="18" charset="0"/>
                          <a:ea typeface="Cambria" panose="02040503050406030204" pitchFamily="18" charset="0"/>
                        </a:rPr>
                        <a:t>9</a:t>
                      </a:r>
                    </a:p>
                  </a:txBody>
                  <a:tcPr/>
                </a:tc>
                <a:tc>
                  <a:txBody>
                    <a:bodyPr/>
                    <a:lstStyle/>
                    <a:p>
                      <a:pPr algn="ctr"/>
                      <a:r>
                        <a:rPr lang="lv-LV" noProof="0" dirty="0">
                          <a:latin typeface="Cambria" panose="02040503050406030204" pitchFamily="18" charset="0"/>
                          <a:ea typeface="Cambria" panose="02040503050406030204" pitchFamily="18" charset="0"/>
                        </a:rPr>
                        <a:t>1%</a:t>
                      </a:r>
                    </a:p>
                  </a:txBody>
                  <a:tcPr/>
                </a:tc>
                <a:tc>
                  <a:txBody>
                    <a:bodyPr/>
                    <a:lstStyle/>
                    <a:p>
                      <a:pPr algn="ctr"/>
                      <a:r>
                        <a:rPr lang="lv-LV" noProof="0" dirty="0">
                          <a:latin typeface="Cambria" panose="02040503050406030204" pitchFamily="18" charset="0"/>
                          <a:ea typeface="Cambria" panose="02040503050406030204" pitchFamily="18" charset="0"/>
                        </a:rPr>
                        <a:t>1</a:t>
                      </a:r>
                    </a:p>
                  </a:txBody>
                  <a:tcPr/>
                </a:tc>
                <a:extLst>
                  <a:ext uri="{0D108BD9-81ED-4DB2-BD59-A6C34878D82A}">
                    <a16:rowId xmlns:a16="http://schemas.microsoft.com/office/drawing/2014/main" val="3693674989"/>
                  </a:ext>
                </a:extLst>
              </a:tr>
              <a:tr h="370840">
                <a:tc>
                  <a:txBody>
                    <a:bodyPr/>
                    <a:lstStyle/>
                    <a:p>
                      <a:pPr algn="ctr"/>
                      <a:r>
                        <a:rPr lang="lv-LV" noProof="0" dirty="0">
                          <a:latin typeface="Cambria" panose="02040503050406030204" pitchFamily="18" charset="0"/>
                          <a:ea typeface="Cambria" panose="02040503050406030204" pitchFamily="18" charset="0"/>
                        </a:rPr>
                        <a:t>10</a:t>
                      </a:r>
                    </a:p>
                  </a:txBody>
                  <a:tcPr/>
                </a:tc>
                <a:tc>
                  <a:txBody>
                    <a:bodyPr/>
                    <a:lstStyle/>
                    <a:p>
                      <a:pPr algn="ctr"/>
                      <a:r>
                        <a:rPr lang="lv-LV" noProof="0" dirty="0">
                          <a:latin typeface="Cambria" panose="02040503050406030204" pitchFamily="18" charset="0"/>
                          <a:ea typeface="Cambria" panose="02040503050406030204" pitchFamily="18" charset="0"/>
                        </a:rPr>
                        <a:t>1%</a:t>
                      </a:r>
                    </a:p>
                  </a:txBody>
                  <a:tcPr/>
                </a:tc>
                <a:tc>
                  <a:txBody>
                    <a:bodyPr/>
                    <a:lstStyle/>
                    <a:p>
                      <a:pPr algn="ctr"/>
                      <a:r>
                        <a:rPr lang="lv-LV" noProof="0" dirty="0">
                          <a:latin typeface="Cambria" panose="02040503050406030204" pitchFamily="18" charset="0"/>
                          <a:ea typeface="Cambria" panose="02040503050406030204" pitchFamily="18" charset="0"/>
                        </a:rPr>
                        <a:t>1</a:t>
                      </a:r>
                    </a:p>
                  </a:txBody>
                  <a:tcPr/>
                </a:tc>
                <a:extLst>
                  <a:ext uri="{0D108BD9-81ED-4DB2-BD59-A6C34878D82A}">
                    <a16:rowId xmlns:a16="http://schemas.microsoft.com/office/drawing/2014/main" val="2370346022"/>
                  </a:ext>
                </a:extLst>
              </a:tr>
              <a:tr h="370840">
                <a:tc>
                  <a:txBody>
                    <a:bodyPr/>
                    <a:lstStyle/>
                    <a:p>
                      <a:pPr algn="ctr"/>
                      <a:r>
                        <a:rPr lang="lv-LV" b="1" noProof="0" dirty="0">
                          <a:solidFill>
                            <a:schemeClr val="bg1"/>
                          </a:solidFill>
                          <a:latin typeface="Cambria" panose="02040503050406030204" pitchFamily="18" charset="0"/>
                          <a:ea typeface="Cambria" panose="02040503050406030204" pitchFamily="18" charset="0"/>
                        </a:rPr>
                        <a:t>Kopā</a:t>
                      </a:r>
                    </a:p>
                  </a:txBody>
                  <a:tcPr>
                    <a:solidFill>
                      <a:schemeClr val="accent2"/>
                    </a:solidFill>
                  </a:tcPr>
                </a:tc>
                <a:tc>
                  <a:txBody>
                    <a:bodyPr/>
                    <a:lstStyle/>
                    <a:p>
                      <a:pPr algn="ctr"/>
                      <a:r>
                        <a:rPr lang="lv-LV" b="1" noProof="0" dirty="0">
                          <a:solidFill>
                            <a:schemeClr val="bg1"/>
                          </a:solidFill>
                          <a:latin typeface="Cambria" panose="02040503050406030204" pitchFamily="18" charset="0"/>
                          <a:ea typeface="Cambria" panose="02040503050406030204" pitchFamily="18" charset="0"/>
                        </a:rPr>
                        <a:t>100%</a:t>
                      </a:r>
                    </a:p>
                  </a:txBody>
                  <a:tcPr>
                    <a:solidFill>
                      <a:schemeClr val="accent2"/>
                    </a:solidFill>
                  </a:tcPr>
                </a:tc>
                <a:tc>
                  <a:txBody>
                    <a:bodyPr/>
                    <a:lstStyle/>
                    <a:p>
                      <a:pPr algn="ctr"/>
                      <a:r>
                        <a:rPr lang="lv-LV" b="1" noProof="0" dirty="0">
                          <a:solidFill>
                            <a:schemeClr val="bg1"/>
                          </a:solidFill>
                          <a:latin typeface="Cambria" panose="02040503050406030204" pitchFamily="18" charset="0"/>
                          <a:ea typeface="Cambria" panose="02040503050406030204" pitchFamily="18" charset="0"/>
                        </a:rPr>
                        <a:t>100</a:t>
                      </a:r>
                    </a:p>
                  </a:txBody>
                  <a:tcPr>
                    <a:solidFill>
                      <a:schemeClr val="accent2"/>
                    </a:solidFill>
                  </a:tcPr>
                </a:tc>
                <a:extLst>
                  <a:ext uri="{0D108BD9-81ED-4DB2-BD59-A6C34878D82A}">
                    <a16:rowId xmlns:a16="http://schemas.microsoft.com/office/drawing/2014/main" val="4117949730"/>
                  </a:ext>
                </a:extLst>
              </a:tr>
            </a:tbl>
          </a:graphicData>
        </a:graphic>
      </p:graphicFrame>
      <p:sp>
        <p:nvSpPr>
          <p:cNvPr id="5" name="TextBox 4">
            <a:extLst>
              <a:ext uri="{FF2B5EF4-FFF2-40B4-BE49-F238E27FC236}">
                <a16:creationId xmlns:a16="http://schemas.microsoft.com/office/drawing/2014/main" id="{3D43F7CB-9247-41A4-6E8A-06A16B8940EF}"/>
              </a:ext>
            </a:extLst>
          </p:cNvPr>
          <p:cNvSpPr txBox="1"/>
          <p:nvPr/>
        </p:nvSpPr>
        <p:spPr>
          <a:xfrm>
            <a:off x="7057268" y="4609120"/>
            <a:ext cx="3398901" cy="1754326"/>
          </a:xfrm>
          <a:prstGeom prst="rect">
            <a:avLst/>
          </a:prstGeom>
          <a:noFill/>
        </p:spPr>
        <p:txBody>
          <a:bodyPr wrap="square" rtlCol="0">
            <a:spAutoFit/>
          </a:bodyPr>
          <a:lstStyle/>
          <a:p>
            <a:r>
              <a:rPr lang="lv-LV" sz="3600" b="1" noProof="0" dirty="0">
                <a:solidFill>
                  <a:srgbClr val="4A66AC"/>
                </a:solidFill>
                <a:latin typeface="Cambria" panose="02040503050406030204" pitchFamily="18" charset="0"/>
                <a:ea typeface="Cambria" panose="02040503050406030204" pitchFamily="18" charset="0"/>
              </a:rPr>
              <a:t>IZSKATĀS VIENKĀRŠI? BET!</a:t>
            </a:r>
          </a:p>
        </p:txBody>
      </p:sp>
    </p:spTree>
    <p:extLst>
      <p:ext uri="{BB962C8B-B14F-4D97-AF65-F5344CB8AC3E}">
        <p14:creationId xmlns:p14="http://schemas.microsoft.com/office/powerpoint/2010/main" val="3072707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AC10A-D72E-5C0C-BC04-854165A166E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E218F4A-775C-AEAC-BD9B-44DD090B67A4}"/>
              </a:ext>
            </a:extLst>
          </p:cNvPr>
          <p:cNvSpPr txBox="1"/>
          <p:nvPr/>
        </p:nvSpPr>
        <p:spPr>
          <a:xfrm>
            <a:off x="1009650" y="716724"/>
            <a:ext cx="4482958" cy="523220"/>
          </a:xfrm>
          <a:prstGeom prst="rect">
            <a:avLst/>
          </a:prstGeom>
          <a:noFill/>
        </p:spPr>
        <p:txBody>
          <a:bodyPr wrap="none" rtlCol="0">
            <a:spAutoFit/>
          </a:bodyPr>
          <a:lstStyle/>
          <a:p>
            <a:r>
              <a:rPr lang="lv-LV" sz="2800" b="1" noProof="0" dirty="0">
                <a:solidFill>
                  <a:srgbClr val="4A66AC"/>
                </a:solidFill>
                <a:latin typeface="Cambria" panose="02040503050406030204" pitchFamily="18" charset="0"/>
                <a:ea typeface="Cambria" panose="02040503050406030204" pitchFamily="18" charset="0"/>
              </a:rPr>
              <a:t>Prakse – Vēlēšanu barjeru</a:t>
            </a:r>
          </a:p>
        </p:txBody>
      </p:sp>
      <p:graphicFrame>
        <p:nvGraphicFramePr>
          <p:cNvPr id="3" name="Table 2">
            <a:extLst>
              <a:ext uri="{FF2B5EF4-FFF2-40B4-BE49-F238E27FC236}">
                <a16:creationId xmlns:a16="http://schemas.microsoft.com/office/drawing/2014/main" id="{D276E42A-1735-80BC-445C-A5931491C517}"/>
              </a:ext>
            </a:extLst>
          </p:cNvPr>
          <p:cNvGraphicFramePr>
            <a:graphicFrameLocks noGrp="1"/>
          </p:cNvGraphicFramePr>
          <p:nvPr>
            <p:extLst>
              <p:ext uri="{D42A27DB-BD31-4B8C-83A1-F6EECF244321}">
                <p14:modId xmlns:p14="http://schemas.microsoft.com/office/powerpoint/2010/main" val="3605097799"/>
              </p:ext>
            </p:extLst>
          </p:nvPr>
        </p:nvGraphicFramePr>
        <p:xfrm>
          <a:off x="1076325" y="1517206"/>
          <a:ext cx="5181600" cy="4719320"/>
        </p:xfrm>
        <a:graphic>
          <a:graphicData uri="http://schemas.openxmlformats.org/drawingml/2006/table">
            <a:tbl>
              <a:tblPr firstRow="1" bandRow="1">
                <a:tableStyleId>{5C22544A-7EE6-4342-B048-85BDC9FD1C3A}</a:tableStyleId>
              </a:tblPr>
              <a:tblGrid>
                <a:gridCol w="1485900">
                  <a:extLst>
                    <a:ext uri="{9D8B030D-6E8A-4147-A177-3AD203B41FA5}">
                      <a16:colId xmlns:a16="http://schemas.microsoft.com/office/drawing/2014/main" val="116288064"/>
                    </a:ext>
                  </a:extLst>
                </a:gridCol>
                <a:gridCol w="1905000">
                  <a:extLst>
                    <a:ext uri="{9D8B030D-6E8A-4147-A177-3AD203B41FA5}">
                      <a16:colId xmlns:a16="http://schemas.microsoft.com/office/drawing/2014/main" val="228432733"/>
                    </a:ext>
                  </a:extLst>
                </a:gridCol>
                <a:gridCol w="1790700">
                  <a:extLst>
                    <a:ext uri="{9D8B030D-6E8A-4147-A177-3AD203B41FA5}">
                      <a16:colId xmlns:a16="http://schemas.microsoft.com/office/drawing/2014/main" val="1010090808"/>
                    </a:ext>
                  </a:extLst>
                </a:gridCol>
              </a:tblGrid>
              <a:tr h="490431">
                <a:tc>
                  <a:txBody>
                    <a:bodyPr/>
                    <a:lstStyle/>
                    <a:p>
                      <a:pPr algn="ctr"/>
                      <a:r>
                        <a:rPr lang="lv-LV" noProof="0" dirty="0">
                          <a:latin typeface="Cambria" panose="02040503050406030204" pitchFamily="18" charset="0"/>
                          <a:ea typeface="Cambria" panose="02040503050406030204" pitchFamily="18" charset="0"/>
                        </a:rPr>
                        <a:t>Partija</a:t>
                      </a:r>
                    </a:p>
                  </a:txBody>
                  <a:tcPr/>
                </a:tc>
                <a:tc>
                  <a:txBody>
                    <a:bodyPr/>
                    <a:lstStyle/>
                    <a:p>
                      <a:pPr algn="ctr"/>
                      <a:r>
                        <a:rPr lang="lv-LV" noProof="0" dirty="0">
                          <a:latin typeface="Cambria" panose="02040503050406030204" pitchFamily="18" charset="0"/>
                          <a:ea typeface="Cambria" panose="02040503050406030204" pitchFamily="18" charset="0"/>
                        </a:rPr>
                        <a:t>% no vēlētāju balsīm</a:t>
                      </a:r>
                    </a:p>
                  </a:txBody>
                  <a:tcPr/>
                </a:tc>
                <a:tc>
                  <a:txBody>
                    <a:bodyPr/>
                    <a:lstStyle/>
                    <a:p>
                      <a:pPr algn="ctr"/>
                      <a:r>
                        <a:rPr lang="lv-LV" noProof="0" dirty="0">
                          <a:latin typeface="Cambria" panose="02040503050406030204" pitchFamily="18" charset="0"/>
                          <a:ea typeface="Cambria" panose="02040503050406030204" pitchFamily="18" charset="0"/>
                        </a:rPr>
                        <a:t>Deputāti</a:t>
                      </a:r>
                    </a:p>
                  </a:txBody>
                  <a:tcPr/>
                </a:tc>
                <a:extLst>
                  <a:ext uri="{0D108BD9-81ED-4DB2-BD59-A6C34878D82A}">
                    <a16:rowId xmlns:a16="http://schemas.microsoft.com/office/drawing/2014/main" val="4151610087"/>
                  </a:ext>
                </a:extLst>
              </a:tr>
              <a:tr h="370840">
                <a:tc>
                  <a:txBody>
                    <a:bodyPr/>
                    <a:lstStyle/>
                    <a:p>
                      <a:pPr algn="ctr"/>
                      <a:r>
                        <a:rPr lang="lv-LV" noProof="0" dirty="0">
                          <a:latin typeface="Cambria" panose="02040503050406030204" pitchFamily="18" charset="0"/>
                          <a:ea typeface="Cambria" panose="02040503050406030204" pitchFamily="18" charset="0"/>
                        </a:rPr>
                        <a:t>1</a:t>
                      </a:r>
                    </a:p>
                  </a:txBody>
                  <a:tcPr/>
                </a:tc>
                <a:tc>
                  <a:txBody>
                    <a:bodyPr/>
                    <a:lstStyle/>
                    <a:p>
                      <a:pPr algn="ctr"/>
                      <a:r>
                        <a:rPr lang="lv-LV" noProof="0" dirty="0">
                          <a:latin typeface="Cambria" panose="02040503050406030204" pitchFamily="18" charset="0"/>
                          <a:ea typeface="Cambria" panose="02040503050406030204" pitchFamily="18" charset="0"/>
                        </a:rPr>
                        <a:t>30%</a:t>
                      </a:r>
                    </a:p>
                  </a:txBody>
                  <a:tcPr/>
                </a:tc>
                <a:tc>
                  <a:txBody>
                    <a:bodyPr/>
                    <a:lstStyle/>
                    <a:p>
                      <a:pPr algn="ctr"/>
                      <a:r>
                        <a:rPr lang="lv-LV" noProof="0" dirty="0">
                          <a:latin typeface="Cambria" panose="02040503050406030204" pitchFamily="18" charset="0"/>
                          <a:ea typeface="Cambria" panose="02040503050406030204" pitchFamily="18" charset="0"/>
                        </a:rPr>
                        <a:t>30</a:t>
                      </a:r>
                    </a:p>
                  </a:txBody>
                  <a:tcPr/>
                </a:tc>
                <a:extLst>
                  <a:ext uri="{0D108BD9-81ED-4DB2-BD59-A6C34878D82A}">
                    <a16:rowId xmlns:a16="http://schemas.microsoft.com/office/drawing/2014/main" val="3878585113"/>
                  </a:ext>
                </a:extLst>
              </a:tr>
              <a:tr h="370840">
                <a:tc>
                  <a:txBody>
                    <a:bodyPr/>
                    <a:lstStyle/>
                    <a:p>
                      <a:pPr algn="ctr"/>
                      <a:r>
                        <a:rPr lang="lv-LV" noProof="0" dirty="0">
                          <a:latin typeface="Cambria" panose="02040503050406030204" pitchFamily="18" charset="0"/>
                          <a:ea typeface="Cambria" panose="02040503050406030204" pitchFamily="18" charset="0"/>
                        </a:rPr>
                        <a:t>2</a:t>
                      </a:r>
                    </a:p>
                  </a:txBody>
                  <a:tcPr/>
                </a:tc>
                <a:tc>
                  <a:txBody>
                    <a:bodyPr/>
                    <a:lstStyle/>
                    <a:p>
                      <a:pPr algn="ctr"/>
                      <a:r>
                        <a:rPr lang="lv-LV" noProof="0" dirty="0">
                          <a:latin typeface="Cambria" panose="02040503050406030204" pitchFamily="18" charset="0"/>
                          <a:ea typeface="Cambria" panose="02040503050406030204" pitchFamily="18" charset="0"/>
                        </a:rPr>
                        <a:t>27%</a:t>
                      </a:r>
                    </a:p>
                  </a:txBody>
                  <a:tcPr/>
                </a:tc>
                <a:tc>
                  <a:txBody>
                    <a:bodyPr/>
                    <a:lstStyle/>
                    <a:p>
                      <a:pPr algn="ctr"/>
                      <a:r>
                        <a:rPr lang="lv-LV" noProof="0" dirty="0">
                          <a:latin typeface="Cambria" panose="02040503050406030204" pitchFamily="18" charset="0"/>
                          <a:ea typeface="Cambria" panose="02040503050406030204" pitchFamily="18" charset="0"/>
                        </a:rPr>
                        <a:t>27</a:t>
                      </a:r>
                    </a:p>
                  </a:txBody>
                  <a:tcPr/>
                </a:tc>
                <a:extLst>
                  <a:ext uri="{0D108BD9-81ED-4DB2-BD59-A6C34878D82A}">
                    <a16:rowId xmlns:a16="http://schemas.microsoft.com/office/drawing/2014/main" val="1179545284"/>
                  </a:ext>
                </a:extLst>
              </a:tr>
              <a:tr h="370840">
                <a:tc>
                  <a:txBody>
                    <a:bodyPr/>
                    <a:lstStyle/>
                    <a:p>
                      <a:pPr algn="ctr"/>
                      <a:r>
                        <a:rPr lang="lv-LV" noProof="0" dirty="0">
                          <a:latin typeface="Cambria" panose="02040503050406030204" pitchFamily="18" charset="0"/>
                          <a:ea typeface="Cambria" panose="02040503050406030204" pitchFamily="18" charset="0"/>
                        </a:rPr>
                        <a:t>3</a:t>
                      </a:r>
                    </a:p>
                  </a:txBody>
                  <a:tcPr/>
                </a:tc>
                <a:tc>
                  <a:txBody>
                    <a:bodyPr/>
                    <a:lstStyle/>
                    <a:p>
                      <a:pPr algn="ctr"/>
                      <a:r>
                        <a:rPr lang="lv-LV" noProof="0" dirty="0">
                          <a:latin typeface="Cambria" panose="02040503050406030204" pitchFamily="18" charset="0"/>
                          <a:ea typeface="Cambria" panose="02040503050406030204" pitchFamily="18" charset="0"/>
                        </a:rPr>
                        <a:t>17%</a:t>
                      </a:r>
                    </a:p>
                  </a:txBody>
                  <a:tcPr/>
                </a:tc>
                <a:tc>
                  <a:txBody>
                    <a:bodyPr/>
                    <a:lstStyle/>
                    <a:p>
                      <a:pPr algn="ctr"/>
                      <a:r>
                        <a:rPr lang="lv-LV" noProof="0" dirty="0">
                          <a:latin typeface="Cambria" panose="02040503050406030204" pitchFamily="18" charset="0"/>
                          <a:ea typeface="Cambria" panose="02040503050406030204" pitchFamily="18" charset="0"/>
                        </a:rPr>
                        <a:t>17</a:t>
                      </a:r>
                    </a:p>
                  </a:txBody>
                  <a:tcPr/>
                </a:tc>
                <a:extLst>
                  <a:ext uri="{0D108BD9-81ED-4DB2-BD59-A6C34878D82A}">
                    <a16:rowId xmlns:a16="http://schemas.microsoft.com/office/drawing/2014/main" val="224164251"/>
                  </a:ext>
                </a:extLst>
              </a:tr>
              <a:tr h="370840">
                <a:tc>
                  <a:txBody>
                    <a:bodyPr/>
                    <a:lstStyle/>
                    <a:p>
                      <a:pPr algn="ctr"/>
                      <a:r>
                        <a:rPr lang="lv-LV" noProof="0" dirty="0">
                          <a:latin typeface="Cambria" panose="02040503050406030204" pitchFamily="18" charset="0"/>
                          <a:ea typeface="Cambria" panose="02040503050406030204" pitchFamily="18" charset="0"/>
                        </a:rPr>
                        <a:t>4</a:t>
                      </a:r>
                    </a:p>
                  </a:txBody>
                  <a:tcPr/>
                </a:tc>
                <a:tc>
                  <a:txBody>
                    <a:bodyPr/>
                    <a:lstStyle/>
                    <a:p>
                      <a:pPr algn="ctr"/>
                      <a:r>
                        <a:rPr lang="lv-LV" noProof="0" dirty="0">
                          <a:latin typeface="Cambria" panose="02040503050406030204" pitchFamily="18" charset="0"/>
                          <a:ea typeface="Cambria" panose="02040503050406030204" pitchFamily="18" charset="0"/>
                        </a:rPr>
                        <a:t>8%</a:t>
                      </a:r>
                    </a:p>
                  </a:txBody>
                  <a:tcPr/>
                </a:tc>
                <a:tc>
                  <a:txBody>
                    <a:bodyPr/>
                    <a:lstStyle/>
                    <a:p>
                      <a:pPr algn="ctr"/>
                      <a:r>
                        <a:rPr lang="lv-LV" noProof="0" dirty="0">
                          <a:latin typeface="Cambria" panose="02040503050406030204" pitchFamily="18" charset="0"/>
                          <a:ea typeface="Cambria" panose="02040503050406030204" pitchFamily="18" charset="0"/>
                        </a:rPr>
                        <a:t>8</a:t>
                      </a:r>
                    </a:p>
                  </a:txBody>
                  <a:tcPr/>
                </a:tc>
                <a:extLst>
                  <a:ext uri="{0D108BD9-81ED-4DB2-BD59-A6C34878D82A}">
                    <a16:rowId xmlns:a16="http://schemas.microsoft.com/office/drawing/2014/main" val="3150953998"/>
                  </a:ext>
                </a:extLst>
              </a:tr>
              <a:tr h="370840">
                <a:tc>
                  <a:txBody>
                    <a:bodyPr/>
                    <a:lstStyle/>
                    <a:p>
                      <a:pPr algn="ctr"/>
                      <a:r>
                        <a:rPr lang="lv-LV" noProof="0" dirty="0">
                          <a:latin typeface="Cambria" panose="02040503050406030204" pitchFamily="18" charset="0"/>
                          <a:ea typeface="Cambria" panose="02040503050406030204" pitchFamily="18" charset="0"/>
                        </a:rPr>
                        <a:t>5</a:t>
                      </a:r>
                    </a:p>
                  </a:txBody>
                  <a:tcPr/>
                </a:tc>
                <a:tc>
                  <a:txBody>
                    <a:bodyPr/>
                    <a:lstStyle/>
                    <a:p>
                      <a:pPr algn="ctr"/>
                      <a:r>
                        <a:rPr lang="lv-LV" noProof="0" dirty="0">
                          <a:latin typeface="Cambria" panose="02040503050406030204" pitchFamily="18" charset="0"/>
                          <a:ea typeface="Cambria" panose="02040503050406030204" pitchFamily="18" charset="0"/>
                        </a:rPr>
                        <a:t>5%</a:t>
                      </a:r>
                    </a:p>
                  </a:txBody>
                  <a:tcPr/>
                </a:tc>
                <a:tc>
                  <a:txBody>
                    <a:bodyPr/>
                    <a:lstStyle/>
                    <a:p>
                      <a:pPr algn="ctr"/>
                      <a:r>
                        <a:rPr lang="lv-LV" noProof="0" dirty="0">
                          <a:latin typeface="Cambria" panose="02040503050406030204" pitchFamily="18" charset="0"/>
                          <a:ea typeface="Cambria" panose="02040503050406030204" pitchFamily="18" charset="0"/>
                        </a:rPr>
                        <a:t>5</a:t>
                      </a:r>
                    </a:p>
                  </a:txBody>
                  <a:tcPr/>
                </a:tc>
                <a:extLst>
                  <a:ext uri="{0D108BD9-81ED-4DB2-BD59-A6C34878D82A}">
                    <a16:rowId xmlns:a16="http://schemas.microsoft.com/office/drawing/2014/main" val="1144470852"/>
                  </a:ext>
                </a:extLst>
              </a:tr>
              <a:tr h="370840">
                <a:tc>
                  <a:txBody>
                    <a:bodyPr/>
                    <a:lstStyle/>
                    <a:p>
                      <a:pPr algn="ctr"/>
                      <a:r>
                        <a:rPr lang="lv-LV" noProof="0" dirty="0">
                          <a:solidFill>
                            <a:srgbClr val="FF0000"/>
                          </a:solidFill>
                          <a:latin typeface="Cambria" panose="02040503050406030204" pitchFamily="18" charset="0"/>
                          <a:ea typeface="Cambria" panose="02040503050406030204" pitchFamily="18" charset="0"/>
                        </a:rPr>
                        <a:t>6</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4%</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4</a:t>
                      </a:r>
                    </a:p>
                  </a:txBody>
                  <a:tcPr/>
                </a:tc>
                <a:extLst>
                  <a:ext uri="{0D108BD9-81ED-4DB2-BD59-A6C34878D82A}">
                    <a16:rowId xmlns:a16="http://schemas.microsoft.com/office/drawing/2014/main" val="4058226251"/>
                  </a:ext>
                </a:extLst>
              </a:tr>
              <a:tr h="370840">
                <a:tc>
                  <a:txBody>
                    <a:bodyPr/>
                    <a:lstStyle/>
                    <a:p>
                      <a:pPr algn="ctr"/>
                      <a:r>
                        <a:rPr lang="lv-LV" noProof="0" dirty="0">
                          <a:solidFill>
                            <a:srgbClr val="FF0000"/>
                          </a:solidFill>
                          <a:latin typeface="Cambria" panose="02040503050406030204" pitchFamily="18" charset="0"/>
                          <a:ea typeface="Cambria" panose="02040503050406030204" pitchFamily="18" charset="0"/>
                        </a:rPr>
                        <a:t>7</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4%</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4</a:t>
                      </a:r>
                    </a:p>
                  </a:txBody>
                  <a:tcPr/>
                </a:tc>
                <a:extLst>
                  <a:ext uri="{0D108BD9-81ED-4DB2-BD59-A6C34878D82A}">
                    <a16:rowId xmlns:a16="http://schemas.microsoft.com/office/drawing/2014/main" val="4184132875"/>
                  </a:ext>
                </a:extLst>
              </a:tr>
              <a:tr h="370840">
                <a:tc>
                  <a:txBody>
                    <a:bodyPr/>
                    <a:lstStyle/>
                    <a:p>
                      <a:pPr algn="ctr"/>
                      <a:r>
                        <a:rPr lang="lv-LV" noProof="0" dirty="0">
                          <a:solidFill>
                            <a:srgbClr val="FF0000"/>
                          </a:solidFill>
                          <a:latin typeface="Cambria" panose="02040503050406030204" pitchFamily="18" charset="0"/>
                          <a:ea typeface="Cambria" panose="02040503050406030204" pitchFamily="18" charset="0"/>
                        </a:rPr>
                        <a:t>8</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3%</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3</a:t>
                      </a:r>
                    </a:p>
                  </a:txBody>
                  <a:tcPr/>
                </a:tc>
                <a:extLst>
                  <a:ext uri="{0D108BD9-81ED-4DB2-BD59-A6C34878D82A}">
                    <a16:rowId xmlns:a16="http://schemas.microsoft.com/office/drawing/2014/main" val="1479355043"/>
                  </a:ext>
                </a:extLst>
              </a:tr>
              <a:tr h="370840">
                <a:tc>
                  <a:txBody>
                    <a:bodyPr/>
                    <a:lstStyle/>
                    <a:p>
                      <a:pPr algn="ctr"/>
                      <a:r>
                        <a:rPr lang="lv-LV" noProof="0" dirty="0">
                          <a:solidFill>
                            <a:srgbClr val="FF0000"/>
                          </a:solidFill>
                          <a:latin typeface="Cambria" panose="02040503050406030204" pitchFamily="18" charset="0"/>
                          <a:ea typeface="Cambria" panose="02040503050406030204" pitchFamily="18" charset="0"/>
                        </a:rPr>
                        <a:t>9</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1%</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1</a:t>
                      </a:r>
                    </a:p>
                  </a:txBody>
                  <a:tcPr/>
                </a:tc>
                <a:extLst>
                  <a:ext uri="{0D108BD9-81ED-4DB2-BD59-A6C34878D82A}">
                    <a16:rowId xmlns:a16="http://schemas.microsoft.com/office/drawing/2014/main" val="3693674989"/>
                  </a:ext>
                </a:extLst>
              </a:tr>
              <a:tr h="370840">
                <a:tc>
                  <a:txBody>
                    <a:bodyPr/>
                    <a:lstStyle/>
                    <a:p>
                      <a:pPr algn="ctr"/>
                      <a:r>
                        <a:rPr lang="lv-LV" noProof="0" dirty="0">
                          <a:solidFill>
                            <a:srgbClr val="FF0000"/>
                          </a:solidFill>
                          <a:latin typeface="Cambria" panose="02040503050406030204" pitchFamily="18" charset="0"/>
                          <a:ea typeface="Cambria" panose="02040503050406030204" pitchFamily="18" charset="0"/>
                        </a:rPr>
                        <a:t>10</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1%</a:t>
                      </a:r>
                    </a:p>
                  </a:txBody>
                  <a:tcPr/>
                </a:tc>
                <a:tc>
                  <a:txBody>
                    <a:bodyPr/>
                    <a:lstStyle/>
                    <a:p>
                      <a:pPr algn="ctr"/>
                      <a:r>
                        <a:rPr lang="lv-LV" noProof="0" dirty="0">
                          <a:solidFill>
                            <a:srgbClr val="FF0000"/>
                          </a:solidFill>
                          <a:latin typeface="Cambria" panose="02040503050406030204" pitchFamily="18" charset="0"/>
                          <a:ea typeface="Cambria" panose="02040503050406030204" pitchFamily="18" charset="0"/>
                        </a:rPr>
                        <a:t>1</a:t>
                      </a:r>
                    </a:p>
                  </a:txBody>
                  <a:tcPr/>
                </a:tc>
                <a:extLst>
                  <a:ext uri="{0D108BD9-81ED-4DB2-BD59-A6C34878D82A}">
                    <a16:rowId xmlns:a16="http://schemas.microsoft.com/office/drawing/2014/main" val="2370346022"/>
                  </a:ext>
                </a:extLst>
              </a:tr>
              <a:tr h="370840">
                <a:tc>
                  <a:txBody>
                    <a:bodyPr/>
                    <a:lstStyle/>
                    <a:p>
                      <a:pPr algn="ctr"/>
                      <a:r>
                        <a:rPr lang="lv-LV" b="1" noProof="0" dirty="0">
                          <a:solidFill>
                            <a:schemeClr val="bg1"/>
                          </a:solidFill>
                          <a:latin typeface="Cambria" panose="02040503050406030204" pitchFamily="18" charset="0"/>
                          <a:ea typeface="Cambria" panose="02040503050406030204" pitchFamily="18" charset="0"/>
                        </a:rPr>
                        <a:t>Kopā</a:t>
                      </a:r>
                    </a:p>
                  </a:txBody>
                  <a:tcPr>
                    <a:solidFill>
                      <a:schemeClr val="accent2"/>
                    </a:solidFill>
                  </a:tcPr>
                </a:tc>
                <a:tc>
                  <a:txBody>
                    <a:bodyPr/>
                    <a:lstStyle/>
                    <a:p>
                      <a:pPr algn="ctr"/>
                      <a:r>
                        <a:rPr lang="lv-LV" b="1" noProof="0" dirty="0">
                          <a:solidFill>
                            <a:schemeClr val="bg1"/>
                          </a:solidFill>
                          <a:latin typeface="Cambria" panose="02040503050406030204" pitchFamily="18" charset="0"/>
                          <a:ea typeface="Cambria" panose="02040503050406030204" pitchFamily="18" charset="0"/>
                        </a:rPr>
                        <a:t>100%</a:t>
                      </a:r>
                    </a:p>
                  </a:txBody>
                  <a:tcPr>
                    <a:solidFill>
                      <a:schemeClr val="accent2"/>
                    </a:solidFill>
                  </a:tcPr>
                </a:tc>
                <a:tc>
                  <a:txBody>
                    <a:bodyPr/>
                    <a:lstStyle/>
                    <a:p>
                      <a:pPr algn="ctr"/>
                      <a:r>
                        <a:rPr lang="lv-LV" b="1" noProof="0" dirty="0">
                          <a:solidFill>
                            <a:schemeClr val="bg1"/>
                          </a:solidFill>
                          <a:latin typeface="Cambria" panose="02040503050406030204" pitchFamily="18" charset="0"/>
                          <a:ea typeface="Cambria" panose="02040503050406030204" pitchFamily="18" charset="0"/>
                        </a:rPr>
                        <a:t>100</a:t>
                      </a:r>
                    </a:p>
                  </a:txBody>
                  <a:tcPr>
                    <a:solidFill>
                      <a:schemeClr val="accent2"/>
                    </a:solidFill>
                  </a:tcPr>
                </a:tc>
                <a:extLst>
                  <a:ext uri="{0D108BD9-81ED-4DB2-BD59-A6C34878D82A}">
                    <a16:rowId xmlns:a16="http://schemas.microsoft.com/office/drawing/2014/main" val="4117949730"/>
                  </a:ext>
                </a:extLst>
              </a:tr>
            </a:tbl>
          </a:graphicData>
        </a:graphic>
      </p:graphicFrame>
      <p:sp>
        <p:nvSpPr>
          <p:cNvPr id="5" name="TextBox 4">
            <a:extLst>
              <a:ext uri="{FF2B5EF4-FFF2-40B4-BE49-F238E27FC236}">
                <a16:creationId xmlns:a16="http://schemas.microsoft.com/office/drawing/2014/main" id="{364F4B62-7A52-2504-0D2E-2D87B32D0664}"/>
              </a:ext>
            </a:extLst>
          </p:cNvPr>
          <p:cNvSpPr txBox="1"/>
          <p:nvPr/>
        </p:nvSpPr>
        <p:spPr>
          <a:xfrm>
            <a:off x="6579542" y="5767254"/>
            <a:ext cx="739305" cy="646331"/>
          </a:xfrm>
          <a:prstGeom prst="rect">
            <a:avLst/>
          </a:prstGeom>
          <a:noFill/>
        </p:spPr>
        <p:txBody>
          <a:bodyPr wrap="none" rtlCol="0">
            <a:spAutoFit/>
          </a:bodyPr>
          <a:lstStyle/>
          <a:p>
            <a:r>
              <a:rPr lang="lv-LV" sz="3600" b="1" noProof="0" dirty="0">
                <a:solidFill>
                  <a:srgbClr val="4A66AC"/>
                </a:solidFill>
                <a:latin typeface="Cambria" panose="02040503050406030204" pitchFamily="18" charset="0"/>
                <a:ea typeface="Cambria" panose="02040503050406030204" pitchFamily="18" charset="0"/>
              </a:rPr>
              <a:t>un</a:t>
            </a:r>
          </a:p>
        </p:txBody>
      </p:sp>
      <p:sp>
        <p:nvSpPr>
          <p:cNvPr id="6" name="TextBox 5">
            <a:extLst>
              <a:ext uri="{FF2B5EF4-FFF2-40B4-BE49-F238E27FC236}">
                <a16:creationId xmlns:a16="http://schemas.microsoft.com/office/drawing/2014/main" id="{80928B0A-9F8A-EF56-8A20-0E95D5FD0951}"/>
              </a:ext>
            </a:extLst>
          </p:cNvPr>
          <p:cNvSpPr txBox="1"/>
          <p:nvPr/>
        </p:nvSpPr>
        <p:spPr>
          <a:xfrm>
            <a:off x="6579542" y="1519937"/>
            <a:ext cx="3593157" cy="4247317"/>
          </a:xfrm>
          <a:prstGeom prst="rect">
            <a:avLst/>
          </a:prstGeom>
          <a:noFill/>
        </p:spPr>
        <p:txBody>
          <a:bodyPr wrap="square" rtlCol="0">
            <a:spAutoFit/>
          </a:bodyPr>
          <a:lstStyle/>
          <a:p>
            <a:r>
              <a:rPr lang="lv-LV" noProof="0" dirty="0">
                <a:solidFill>
                  <a:srgbClr val="4A66AC"/>
                </a:solidFill>
                <a:latin typeface="Cambria" panose="02040503050406030204" pitchFamily="18" charset="0"/>
                <a:ea typeface="Cambria" panose="02040503050406030204" pitchFamily="18" charset="0"/>
              </a:rPr>
              <a:t>Lai kāda partija izveidotu valdību Saeimā, vajag 50+ vietas, kas reti kad notiek zemēs ar proporcionālu sistēmu, tātad partijām jāveido koalīcijas, lai izveidotu valdības, piemēram, 1. un 2. vai 1., 3. un 5. partijas.</a:t>
            </a:r>
          </a:p>
          <a:p>
            <a:endParaRPr lang="lv-LV" noProof="0" dirty="0">
              <a:solidFill>
                <a:srgbClr val="4A66AC"/>
              </a:solidFill>
              <a:latin typeface="Cambria" panose="02040503050406030204" pitchFamily="18" charset="0"/>
              <a:ea typeface="Cambria" panose="02040503050406030204" pitchFamily="18" charset="0"/>
            </a:endParaRPr>
          </a:p>
          <a:p>
            <a:r>
              <a:rPr lang="lv-LV" noProof="0" dirty="0">
                <a:solidFill>
                  <a:srgbClr val="4A66AC"/>
                </a:solidFill>
                <a:latin typeface="Cambria" panose="02040503050406030204" pitchFamily="18" charset="0"/>
                <a:ea typeface="Cambria" panose="02040503050406030204" pitchFamily="18" charset="0"/>
              </a:rPr>
              <a:t>Tālāk …</a:t>
            </a:r>
          </a:p>
          <a:p>
            <a:endParaRPr lang="lv-LV" noProof="0" dirty="0">
              <a:solidFill>
                <a:srgbClr val="4A66AC"/>
              </a:solidFill>
              <a:latin typeface="Cambria" panose="02040503050406030204" pitchFamily="18" charset="0"/>
              <a:ea typeface="Cambria" panose="02040503050406030204" pitchFamily="18" charset="0"/>
            </a:endParaRPr>
          </a:p>
          <a:p>
            <a:r>
              <a:rPr lang="lv-LV" noProof="0" dirty="0">
                <a:solidFill>
                  <a:srgbClr val="4A66AC"/>
                </a:solidFill>
                <a:latin typeface="Cambria" panose="02040503050406030204" pitchFamily="18" charset="0"/>
                <a:ea typeface="Cambria" panose="02040503050406030204" pitchFamily="18" charset="0"/>
              </a:rPr>
              <a:t>Lai mazinātu sīkpartiju ietekmi, partijām ir jāsasniedz 5% barjera, t.i., jāiegūst 5% no vēlētāju balsīm.</a:t>
            </a:r>
          </a:p>
          <a:p>
            <a:r>
              <a:rPr lang="lv-LV" noProof="0" dirty="0">
                <a:solidFill>
                  <a:srgbClr val="FF0000"/>
                </a:solidFill>
                <a:latin typeface="Cambria" panose="02040503050406030204" pitchFamily="18" charset="0"/>
                <a:ea typeface="Cambria" panose="02040503050406030204" pitchFamily="18" charset="0"/>
              </a:rPr>
              <a:t>Ja tās to nesasniedz, tad viņu iegūtās balsis neskaitās.</a:t>
            </a:r>
          </a:p>
        </p:txBody>
      </p:sp>
      <p:cxnSp>
        <p:nvCxnSpPr>
          <p:cNvPr id="8" name="Straight Connector 7">
            <a:extLst>
              <a:ext uri="{FF2B5EF4-FFF2-40B4-BE49-F238E27FC236}">
                <a16:creationId xmlns:a16="http://schemas.microsoft.com/office/drawing/2014/main" id="{3937B6FC-3C5F-BE54-5D5B-C55294197605}"/>
              </a:ext>
            </a:extLst>
          </p:cNvPr>
          <p:cNvCxnSpPr/>
          <p:nvPr/>
        </p:nvCxnSpPr>
        <p:spPr>
          <a:xfrm>
            <a:off x="1076325" y="4048125"/>
            <a:ext cx="5181600" cy="1790700"/>
          </a:xfrm>
          <a:prstGeom prst="line">
            <a:avLst/>
          </a:prstGeom>
          <a:ln>
            <a:solidFill>
              <a:srgbClr val="FF0000"/>
            </a:solidFill>
          </a:ln>
        </p:spPr>
        <p:style>
          <a:lnRef idx="3">
            <a:schemeClr val="accent3"/>
          </a:lnRef>
          <a:fillRef idx="0">
            <a:schemeClr val="accent3"/>
          </a:fillRef>
          <a:effectRef idx="2">
            <a:schemeClr val="accent3"/>
          </a:effectRef>
          <a:fontRef idx="minor">
            <a:schemeClr val="tx1"/>
          </a:fontRef>
        </p:style>
      </p:cxnSp>
      <p:cxnSp>
        <p:nvCxnSpPr>
          <p:cNvPr id="9" name="Straight Connector 8">
            <a:extLst>
              <a:ext uri="{FF2B5EF4-FFF2-40B4-BE49-F238E27FC236}">
                <a16:creationId xmlns:a16="http://schemas.microsoft.com/office/drawing/2014/main" id="{3B8B0710-13E3-50E5-7A0A-3D50F358723B}"/>
              </a:ext>
            </a:extLst>
          </p:cNvPr>
          <p:cNvCxnSpPr>
            <a:cxnSpLocks/>
          </p:cNvCxnSpPr>
          <p:nvPr/>
        </p:nvCxnSpPr>
        <p:spPr>
          <a:xfrm flipV="1">
            <a:off x="1076325" y="4048125"/>
            <a:ext cx="5181600" cy="1790700"/>
          </a:xfrm>
          <a:prstGeom prst="line">
            <a:avLst/>
          </a:prstGeom>
          <a:ln>
            <a:solidFill>
              <a:srgbClr val="FF0000"/>
            </a:solidFill>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3406757895"/>
      </p:ext>
    </p:extLst>
  </p:cSld>
  <p:clrMapOvr>
    <a:masterClrMapping/>
  </p:clrMapOvr>
</p:sld>
</file>

<file path=ppt/theme/theme1.xml><?xml version="1.0" encoding="utf-8"?>
<a:theme xmlns:a="http://schemas.openxmlformats.org/drawingml/2006/main" name="Fac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2798</TotalTime>
  <Words>2987</Words>
  <Application>Microsoft Office PowerPoint</Application>
  <PresentationFormat>Widescreen</PresentationFormat>
  <Paragraphs>550</Paragraphs>
  <Slides>54</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54</vt:i4>
      </vt:variant>
    </vt:vector>
  </HeadingPairs>
  <TitlesOfParts>
    <vt:vector size="62" baseType="lpstr">
      <vt:lpstr>Arial</vt:lpstr>
      <vt:lpstr>Calibri</vt:lpstr>
      <vt:lpstr>Cambria</vt:lpstr>
      <vt:lpstr>Courier New</vt:lpstr>
      <vt:lpstr>Trebuchet MS</vt:lpstr>
      <vt:lpstr>Wingdings</vt:lpstr>
      <vt:lpstr>Wingdings 3</vt:lpstr>
      <vt:lpstr>Facet</vt:lpstr>
      <vt:lpstr>15. Saeimas vēlēšanas 2026.g. 3. oktobrī</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Viesturs Zarins</dc:creator>
  <cp:lastModifiedBy>Viesturs Zarins</cp:lastModifiedBy>
  <cp:revision>275</cp:revision>
  <dcterms:created xsi:type="dcterms:W3CDTF">2026-05-27T14:13:09Z</dcterms:created>
  <dcterms:modified xsi:type="dcterms:W3CDTF">2026-08-20T01:54:56Z</dcterms:modified>
</cp:coreProperties>
</file>