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xml"/>
  <Override PartName="/ppt/presentation.xml" ContentType="application/vnd.openxmlformats-officedocument.presentationml.presentation.main+xml"/>
  <Override PartName="/ppt/charts/chart55.xml" ContentType="application/vnd.openxmlformats-officedocument.drawingml.chart+xml"/>
  <Override PartName="/ppt/charts/chart56.xml" ContentType="application/vnd.openxmlformats-officedocument.drawingml.char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8.jpeg" ContentType="image/jpeg"/>
  <Override PartName="/ppt/media/image7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jpeg" ContentType="image/jpeg"/>
  <Override PartName="/ppt/media/image28.png" ContentType="image/png"/>
  <Override PartName="/ppt/media/image29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microsoft.com/office/2020/02/relationships/classificationlabels" Target="docMetadata/LabelInfo.xml"/><Relationship Id="rId5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12192000" cy="6858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
</Relationships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Kopā nobalsoja</c:v>
                </c:pt>
              </c:strCache>
            </c:strRef>
          </c:tx>
          <c:spPr>
            <a:solidFill>
              <a:srgbClr val="004586"/>
            </a:solidFill>
            <a:ln w="0">
              <a:noFill/>
            </a:ln>
          </c:spPr>
          <c:invertIfNegative val="0"/>
          <c:dLbls>
            <c:txPr>
              <a:bodyPr wrap="none"/>
              <a:lstStyle/>
              <a:p>
                <a:pPr>
                  <a:defRPr b="0" sz="1000" spc="-1" strike="noStrike">
                    <a:latin typeface="Arial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2"/>
                <c:pt idx="0">
                  <c:v>2019 EP vēlēšanas</c:v>
                </c:pt>
                <c:pt idx="1">
                  <c:v>2022 Saeimas vēlēšanas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474390</c:v>
                </c:pt>
                <c:pt idx="1">
                  <c:v>916368</c:v>
                </c:pt>
              </c:numCache>
            </c:numRef>
          </c:val>
        </c:ser>
        <c:gapWidth val="100"/>
        <c:overlap val="0"/>
        <c:axId val="32563735"/>
        <c:axId val="34903074"/>
      </c:barChart>
      <c:catAx>
        <c:axId val="32563735"/>
        <c:scaling>
          <c:orientation val="minMax"/>
        </c:scaling>
        <c:delete val="0"/>
        <c:axPos val="b"/>
        <c:numFmt formatCode="[$-1009]yyyy/mm/dd" sourceLinked="1"/>
        <c:majorTickMark val="out"/>
        <c:minorTickMark val="none"/>
        <c:tickLblPos val="nextTo"/>
        <c:spPr>
          <a:ln w="0">
            <a:solidFill>
              <a:srgbClr val="b3b3b3"/>
            </a:solidFill>
          </a:ln>
        </c:spPr>
        <c:txPr>
          <a:bodyPr/>
          <a:lstStyle/>
          <a:p>
            <a:pPr>
              <a:defRPr b="0" sz="1000" spc="-1" strike="noStrike">
                <a:latin typeface="Arial"/>
              </a:defRPr>
            </a:pPr>
          </a:p>
        </c:txPr>
        <c:crossAx val="34903074"/>
        <c:crosses val="autoZero"/>
        <c:auto val="1"/>
        <c:lblAlgn val="ctr"/>
        <c:lblOffset val="100"/>
        <c:noMultiLvlLbl val="0"/>
      </c:catAx>
      <c:valAx>
        <c:axId val="34903074"/>
        <c:scaling>
          <c:orientation val="minMax"/>
        </c:scaling>
        <c:delete val="0"/>
        <c:axPos val="l"/>
        <c:majorGridlines>
          <c:spPr>
            <a:ln w="0">
              <a:solidFill>
                <a:srgbClr val="b3b3b3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 w="0">
            <a:solidFill>
              <a:srgbClr val="b3b3b3"/>
            </a:solidFill>
          </a:ln>
        </c:spPr>
        <c:txPr>
          <a:bodyPr/>
          <a:lstStyle/>
          <a:p>
            <a:pPr>
              <a:defRPr b="0" sz="1000" spc="-1" strike="noStrike">
                <a:latin typeface="Arial"/>
              </a:defRPr>
            </a:pPr>
          </a:p>
        </c:txPr>
        <c:crossAx val="32563735"/>
        <c:crosses val="autoZero"/>
        <c:crossBetween val="between"/>
      </c:valAx>
      <c:spPr>
        <a:noFill/>
        <a:ln w="0">
          <a:solidFill>
            <a:srgbClr val="b3b3b3"/>
          </a:solidFill>
        </a:ln>
      </c:spPr>
    </c:plotArea>
    <c:legend>
      <c:legendPos val="r"/>
      <c:layout>
        <c:manualLayout>
          <c:xMode val="edge"/>
          <c:yMode val="edge"/>
          <c:x val="0.163572723295206"/>
          <c:y val="0.0521169018779864"/>
          <c:w val="0.183948996812301"/>
          <c:h val="0.0654517168574286"/>
        </c:manualLayout>
      </c:layout>
      <c:overlay val="0"/>
      <c:spPr>
        <a:noFill/>
        <a:ln w="0">
          <a:noFill/>
        </a:ln>
      </c:spPr>
      <c:txPr>
        <a:bodyPr/>
        <a:lstStyle/>
        <a:p>
          <a:pPr>
            <a:defRPr b="0" sz="1000" spc="-1" strike="noStrike">
              <a:latin typeface="Arial"/>
            </a:defRPr>
          </a:pPr>
        </a:p>
      </c:txPr>
    </c:legend>
    <c:plotVisOnly val="1"/>
    <c:dispBlanksAs val="gap"/>
  </c:chart>
  <c:spPr>
    <a:noFill/>
    <a:ln w="0">
      <a:noFill/>
    </a:ln>
  </c:spPr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ārvalstīs 23,000 mazāk nobalsoja</c:v>
                </c:pt>
              </c:strCache>
            </c:strRef>
          </c:tx>
          <c:spPr>
            <a:solidFill>
              <a:srgbClr val="004586"/>
            </a:solidFill>
            <a:ln w="0">
              <a:noFill/>
            </a:ln>
          </c:spPr>
          <c:invertIfNegative val="0"/>
          <c:dLbls>
            <c:txPr>
              <a:bodyPr wrap="none"/>
              <a:lstStyle/>
              <a:p>
                <a:pPr>
                  <a:defRPr b="0" sz="1000" spc="-1" strike="noStrike">
                    <a:latin typeface="Arial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2"/>
                <c:pt idx="0">
                  <c:v>2019 EP ārvalstīs</c:v>
                </c:pt>
                <c:pt idx="1">
                  <c:v>2022 Saeima ārvalstīs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2955</c:v>
                </c:pt>
                <c:pt idx="1">
                  <c:v>25960</c:v>
                </c:pt>
              </c:numCache>
            </c:numRef>
          </c:val>
        </c:ser>
        <c:gapWidth val="100"/>
        <c:overlap val="0"/>
        <c:axId val="86481800"/>
        <c:axId val="65117871"/>
      </c:barChart>
      <c:catAx>
        <c:axId val="86481800"/>
        <c:scaling>
          <c:orientation val="minMax"/>
        </c:scaling>
        <c:delete val="0"/>
        <c:axPos val="b"/>
        <c:numFmt formatCode="[$-1009]yyyy/mm/dd" sourceLinked="1"/>
        <c:majorTickMark val="out"/>
        <c:minorTickMark val="none"/>
        <c:tickLblPos val="nextTo"/>
        <c:spPr>
          <a:ln w="0">
            <a:solidFill>
              <a:srgbClr val="b3b3b3"/>
            </a:solidFill>
          </a:ln>
        </c:spPr>
        <c:txPr>
          <a:bodyPr/>
          <a:lstStyle/>
          <a:p>
            <a:pPr>
              <a:defRPr b="0" sz="1000" spc="-1" strike="noStrike">
                <a:latin typeface="Arial"/>
              </a:defRPr>
            </a:pPr>
          </a:p>
        </c:txPr>
        <c:crossAx val="65117871"/>
        <c:crosses val="autoZero"/>
        <c:auto val="1"/>
        <c:lblAlgn val="ctr"/>
        <c:lblOffset val="100"/>
        <c:noMultiLvlLbl val="0"/>
      </c:catAx>
      <c:valAx>
        <c:axId val="65117871"/>
        <c:scaling>
          <c:orientation val="minMax"/>
        </c:scaling>
        <c:delete val="0"/>
        <c:axPos val="l"/>
        <c:majorGridlines>
          <c:spPr>
            <a:ln w="0">
              <a:solidFill>
                <a:srgbClr val="b3b3b3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 w="0">
            <a:solidFill>
              <a:srgbClr val="b3b3b3"/>
            </a:solidFill>
          </a:ln>
        </c:spPr>
        <c:txPr>
          <a:bodyPr/>
          <a:lstStyle/>
          <a:p>
            <a:pPr>
              <a:defRPr b="0" sz="1000" spc="-1" strike="noStrike">
                <a:latin typeface="Arial"/>
              </a:defRPr>
            </a:pPr>
          </a:p>
        </c:txPr>
        <c:crossAx val="86481800"/>
        <c:crosses val="autoZero"/>
        <c:crossBetween val="between"/>
      </c:valAx>
      <c:spPr>
        <a:noFill/>
        <a:ln w="0">
          <a:solidFill>
            <a:srgbClr val="b3b3b3"/>
          </a:solidFill>
        </a:ln>
      </c:spPr>
    </c:plotArea>
    <c:legend>
      <c:legendPos val="r"/>
      <c:layout>
        <c:manualLayout>
          <c:xMode val="edge"/>
          <c:yMode val="edge"/>
          <c:x val="0.124632789549347"/>
          <c:y val="0.0751194577175242"/>
          <c:w val="0.262203887742984"/>
          <c:h val="0.108678742082454"/>
        </c:manualLayout>
      </c:layout>
      <c:overlay val="0"/>
      <c:spPr>
        <a:noFill/>
        <a:ln w="0">
          <a:noFill/>
        </a:ln>
      </c:spPr>
      <c:txPr>
        <a:bodyPr/>
        <a:lstStyle/>
        <a:p>
          <a:pPr>
            <a:defRPr b="0" sz="1000" spc="-1" strike="noStrike">
              <a:latin typeface="Arial"/>
            </a:defRPr>
          </a:pPr>
        </a:p>
      </c:txPr>
    </c:legend>
    <c:plotVisOnly val="1"/>
    <c:dispBlanksAs val="gap"/>
  </c:chart>
  <c:spPr>
    <a:noFill/>
    <a:ln w="0">
      <a:noFill/>
    </a:ln>
  </c:spPr>
</c:chartSpace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CA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CA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CA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CA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CA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CA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CA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CA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CA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CA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CA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CA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CA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CA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CA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CA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CA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CA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CA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CA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CA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CA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CA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CA" sz="1800" spc="-1" strike="noStrike">
                <a:latin typeface="Arial"/>
              </a:rPr>
              <a:t>Click to edit the title text format</a:t>
            </a:r>
            <a:endParaRPr b="0" lang="en-CA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3200" spc="-1" strike="noStrike">
                <a:latin typeface="Arial"/>
              </a:rPr>
              <a:t>Click to edit the outline text format</a:t>
            </a:r>
            <a:endParaRPr b="0" lang="en-CA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CA" sz="2800" spc="-1" strike="noStrike">
                <a:latin typeface="Arial"/>
              </a:rPr>
              <a:t>Second Outline Level</a:t>
            </a:r>
            <a:endParaRPr b="0" lang="en-CA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400" spc="-1" strike="noStrike">
                <a:latin typeface="Arial"/>
              </a:rPr>
              <a:t>Third Outline Level</a:t>
            </a:r>
            <a:endParaRPr b="0" lang="en-CA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CA" sz="2000" spc="-1" strike="noStrike">
                <a:latin typeface="Arial"/>
              </a:rPr>
              <a:t>Fourth Outline Level</a:t>
            </a:r>
            <a:endParaRPr b="0" lang="en-CA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000" spc="-1" strike="noStrike">
                <a:latin typeface="Arial"/>
              </a:rPr>
              <a:t>Fifth Outline Level</a:t>
            </a:r>
            <a:endParaRPr b="0" lang="en-CA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000" spc="-1" strike="noStrike">
                <a:latin typeface="Arial"/>
              </a:rPr>
              <a:t>Sixth Outline Level</a:t>
            </a:r>
            <a:endParaRPr b="0" lang="en-CA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000" spc="-1" strike="noStrike">
                <a:latin typeface="Arial"/>
              </a:rPr>
              <a:t>Seventh Outline Level</a:t>
            </a:r>
            <a:endParaRPr b="0" lang="en-CA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CA" sz="4400" spc="-1" strike="noStrike">
                <a:latin typeface="Arial"/>
              </a:rPr>
              <a:t>Click to edit the title text format</a:t>
            </a:r>
            <a:endParaRPr b="0" lang="en-CA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3200" spc="-1" strike="noStrike">
                <a:latin typeface="Arial"/>
              </a:rPr>
              <a:t>Click to edit the outline text format</a:t>
            </a:r>
            <a:endParaRPr b="0" lang="en-CA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CA" sz="2800" spc="-1" strike="noStrike">
                <a:latin typeface="Arial"/>
              </a:rPr>
              <a:t>Second Outline Level</a:t>
            </a:r>
            <a:endParaRPr b="0" lang="en-CA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400" spc="-1" strike="noStrike">
                <a:latin typeface="Arial"/>
              </a:rPr>
              <a:t>Third Outline Level</a:t>
            </a:r>
            <a:endParaRPr b="0" lang="en-CA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CA" sz="2000" spc="-1" strike="noStrike">
                <a:latin typeface="Arial"/>
              </a:rPr>
              <a:t>Fourth Outline Level</a:t>
            </a:r>
            <a:endParaRPr b="0" lang="en-CA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000" spc="-1" strike="noStrike">
                <a:latin typeface="Arial"/>
              </a:rPr>
              <a:t>Fifth Outline Level</a:t>
            </a:r>
            <a:endParaRPr b="0" lang="en-CA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000" spc="-1" strike="noStrike">
                <a:latin typeface="Arial"/>
              </a:rPr>
              <a:t>Sixth Outline Level</a:t>
            </a:r>
            <a:endParaRPr b="0" lang="en-CA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CA" sz="2000" spc="-1" strike="noStrike">
                <a:latin typeface="Arial"/>
              </a:rPr>
              <a:t>Seventh Outline Level</a:t>
            </a:r>
            <a:endParaRPr b="0" lang="en-CA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jpeg"/><Relationship Id="rId3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hyperlink" Target="mailto:admin@lnak.org" TargetMode="External"/><Relationship Id="rId3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chart" Target="../charts/chart55.xml"/><Relationship Id="rId3" Type="http://schemas.openxmlformats.org/officeDocument/2006/relationships/chart" Target="../charts/chart56.xml"/><Relationship Id="rId4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0ef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1980000" y="2472840"/>
            <a:ext cx="8556120" cy="238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 fontScale="94000"/>
          </a:bodyPr>
          <a:p>
            <a:pPr algn="ctr">
              <a:lnSpc>
                <a:spcPct val="90000"/>
              </a:lnSpc>
            </a:pPr>
            <a:r>
              <a:rPr b="1" lang="en-US" sz="6000" spc="-1" strike="noStrike">
                <a:solidFill>
                  <a:srgbClr val="2d2828"/>
                </a:solidFill>
                <a:latin typeface="Fira Sans Condensed"/>
                <a:ea typeface="Roboto"/>
              </a:rPr>
              <a:t>Eiropas Parlamenta vēlēšanas 101</a:t>
            </a:r>
            <a:br/>
            <a:r>
              <a:rPr b="1" lang="en-US" sz="6000" spc="-1" strike="noStrike">
                <a:solidFill>
                  <a:srgbClr val="2d2828"/>
                </a:solidFill>
                <a:latin typeface="Fira Sans Condensed"/>
                <a:ea typeface="Roboto"/>
              </a:rPr>
              <a:t> </a:t>
            </a:r>
            <a:endParaRPr b="0" lang="en-CA" sz="6000" spc="-1" strike="noStrike">
              <a:latin typeface="Arial"/>
            </a:endParaRPr>
          </a:p>
        </p:txBody>
      </p:sp>
      <p:pic>
        <p:nvPicPr>
          <p:cNvPr id="77" name="Picture 4" descr="A black text on a black background&#10;&#10;Description automatically generated"/>
          <p:cNvPicPr/>
          <p:nvPr/>
        </p:nvPicPr>
        <p:blipFill>
          <a:blip r:embed="rId1"/>
          <a:stretch/>
        </p:blipFill>
        <p:spPr>
          <a:xfrm>
            <a:off x="649440" y="551880"/>
            <a:ext cx="3821760" cy="969480"/>
          </a:xfrm>
          <a:prstGeom prst="rect">
            <a:avLst/>
          </a:prstGeom>
          <a:ln w="0">
            <a:noFill/>
          </a:ln>
        </p:spPr>
      </p:pic>
      <p:sp>
        <p:nvSpPr>
          <p:cNvPr id="78" name="TextShape 2"/>
          <p:cNvSpPr txBox="1"/>
          <p:nvPr/>
        </p:nvSpPr>
        <p:spPr>
          <a:xfrm>
            <a:off x="8820000" y="5580000"/>
            <a:ext cx="2423880" cy="60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en-CA" sz="1800" spc="-1" strike="noStrike">
                <a:latin typeface="Arial"/>
              </a:rPr>
              <a:t>Ingrīda Zemīte</a:t>
            </a:r>
            <a:br/>
            <a:r>
              <a:rPr b="0" lang="en-CA" sz="1800" spc="-1" strike="noStrike">
                <a:latin typeface="Arial"/>
              </a:rPr>
              <a:t>LNAK vice-priekšsēde</a:t>
            </a:r>
            <a:endParaRPr b="0" lang="en-CA" sz="1800" spc="-1" strike="noStrike">
              <a:latin typeface="Arial"/>
            </a:endParaRPr>
          </a:p>
        </p:txBody>
      </p:sp>
      <p:sp>
        <p:nvSpPr>
          <p:cNvPr id="79" name="TextShape 3"/>
          <p:cNvSpPr txBox="1"/>
          <p:nvPr/>
        </p:nvSpPr>
        <p:spPr>
          <a:xfrm>
            <a:off x="4823640" y="4500000"/>
            <a:ext cx="2916360" cy="657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en-CA" sz="4000" spc="-1" strike="noStrike">
                <a:latin typeface="Arial"/>
              </a:rPr>
              <a:t>BALSOSIM!</a:t>
            </a:r>
            <a:endParaRPr b="0" lang="en-CA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0ef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1" lang="en-US" sz="4400" spc="-1" strike="noStrike">
                <a:solidFill>
                  <a:srgbClr val="2d2828"/>
                </a:solidFill>
                <a:latin typeface="Fira Sans Condensed"/>
              </a:rPr>
              <a:t>Balsošana klātienē</a:t>
            </a:r>
            <a:endParaRPr b="0" lang="en-CA" sz="4400" spc="-1" strike="noStrike">
              <a:latin typeface="Arial"/>
            </a:endParaRPr>
          </a:p>
        </p:txBody>
      </p:sp>
      <p:pic>
        <p:nvPicPr>
          <p:cNvPr id="113" name="Content Placeholder 4_6" descr="A black and grey logo&#10;&#10;Description automatically generated"/>
          <p:cNvPicPr/>
          <p:nvPr/>
        </p:nvPicPr>
        <p:blipFill>
          <a:blip r:embed="rId1"/>
          <a:stretch/>
        </p:blipFill>
        <p:spPr>
          <a:xfrm>
            <a:off x="9880920" y="5909040"/>
            <a:ext cx="1835640" cy="581040"/>
          </a:xfrm>
          <a:prstGeom prst="rect">
            <a:avLst/>
          </a:prstGeom>
          <a:ln w="0">
            <a:noFill/>
          </a:ln>
        </p:spPr>
      </p:pic>
      <p:sp>
        <p:nvSpPr>
          <p:cNvPr id="114" name="CustomShape 2"/>
          <p:cNvSpPr/>
          <p:nvPr/>
        </p:nvSpPr>
        <p:spPr>
          <a:xfrm>
            <a:off x="757800" y="1800000"/>
            <a:ext cx="10581840" cy="473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457200" indent="-456480">
              <a:lnSpc>
                <a:spcPct val="100000"/>
              </a:lnSpc>
              <a:spcAft>
                <a:spcPts val="400"/>
              </a:spcAft>
              <a:buClr>
                <a:srgbClr val="000000"/>
              </a:buClr>
              <a:buFont typeface="Arial"/>
              <a:buChar char="•"/>
            </a:pPr>
            <a:r>
              <a:rPr b="0" lang="lv" sz="2400" spc="-1" strike="noStrike">
                <a:solidFill>
                  <a:srgbClr val="000000"/>
                </a:solidFill>
                <a:latin typeface="Roboto"/>
                <a:ea typeface="Calibri"/>
              </a:rPr>
              <a:t>Sestdien, 8. jūnijā no 8:00 līdz 20:00 ET</a:t>
            </a:r>
            <a:endParaRPr b="0" lang="en-CA" sz="2400" spc="-1" strike="noStrike">
              <a:latin typeface="Arial"/>
            </a:endParaRPr>
          </a:p>
          <a:p>
            <a:pPr marL="457200" indent="-456480">
              <a:lnSpc>
                <a:spcPct val="100000"/>
              </a:lnSpc>
              <a:spcAft>
                <a:spcPts val="400"/>
              </a:spcAft>
              <a:buClr>
                <a:srgbClr val="000000"/>
              </a:buClr>
              <a:buFont typeface="Arial"/>
              <a:buChar char="•"/>
            </a:pPr>
            <a:endParaRPr b="0" lang="en-CA" sz="2400" spc="-1" strike="noStrike">
              <a:latin typeface="Arial"/>
            </a:endParaRPr>
          </a:p>
          <a:p>
            <a:pPr marL="457200" indent="-456480">
              <a:lnSpc>
                <a:spcPct val="100000"/>
              </a:lnSpc>
              <a:spcAft>
                <a:spcPts val="400"/>
              </a:spcAft>
              <a:buClr>
                <a:srgbClr val="000000"/>
              </a:buClr>
              <a:buFont typeface="Arial"/>
              <a:buChar char="•"/>
            </a:pPr>
            <a:r>
              <a:rPr b="0" lang="lv" sz="2400" spc="-1" strike="noStrike">
                <a:solidFill>
                  <a:srgbClr val="000000"/>
                </a:solidFill>
                <a:latin typeface="Roboto"/>
                <a:ea typeface="Calibri"/>
              </a:rPr>
              <a:t>Divi iecirkņi Kanādā:</a:t>
            </a:r>
            <a:endParaRPr b="0" lang="en-CA" sz="2400" spc="-1" strike="noStrike">
              <a:latin typeface="Arial"/>
            </a:endParaRPr>
          </a:p>
          <a:p>
            <a:pPr lvl="3" marL="864000" indent="-216000">
              <a:lnSpc>
                <a:spcPct val="100000"/>
              </a:lnSpc>
              <a:spcAft>
                <a:spcPts val="4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v" sz="2400" spc="-1" strike="noStrike">
                <a:solidFill>
                  <a:srgbClr val="000000"/>
                </a:solidFill>
                <a:latin typeface="Roboto"/>
                <a:ea typeface="Calibri"/>
              </a:rPr>
              <a:t>Otavā vēstniecībā, 350 Sparks St. #1200, Ottawa </a:t>
            </a:r>
            <a:endParaRPr b="0" lang="en-CA" sz="2400" spc="-1" strike="noStrike">
              <a:latin typeface="Arial"/>
            </a:endParaRPr>
          </a:p>
          <a:p>
            <a:pPr lvl="3" marL="864000" indent="-216000">
              <a:lnSpc>
                <a:spcPct val="100000"/>
              </a:lnSpc>
              <a:spcAft>
                <a:spcPts val="4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v" sz="2400" spc="-1" strike="noStrike">
                <a:solidFill>
                  <a:srgbClr val="000000"/>
                </a:solidFill>
                <a:latin typeface="Roboto"/>
                <a:ea typeface="Calibri"/>
              </a:rPr>
              <a:t>Kanādas latviešu centrā Toronto, 4 Credit Union Drive, Toronto </a:t>
            </a:r>
            <a:endParaRPr b="0" lang="en-CA" sz="2400" spc="-1" strike="noStrike">
              <a:latin typeface="Arial"/>
            </a:endParaRPr>
          </a:p>
          <a:p>
            <a:pPr lvl="3" marL="864000" indent="-216000">
              <a:lnSpc>
                <a:spcPct val="100000"/>
              </a:lnSpc>
              <a:spcAft>
                <a:spcPts val="4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CA" sz="2400" spc="-1" strike="noStrike">
              <a:latin typeface="Arial"/>
            </a:endParaRPr>
          </a:p>
          <a:p>
            <a:pPr marL="457200" indent="-456480">
              <a:lnSpc>
                <a:spcPct val="100000"/>
              </a:lnSpc>
              <a:spcAft>
                <a:spcPts val="400"/>
              </a:spcAft>
              <a:buClr>
                <a:srgbClr val="000000"/>
              </a:buClr>
              <a:buFont typeface="Arial"/>
              <a:buChar char="•"/>
            </a:pPr>
            <a:r>
              <a:rPr b="0" lang="lv" sz="2400" spc="-1" strike="noStrike">
                <a:solidFill>
                  <a:srgbClr val="000000"/>
                </a:solidFill>
                <a:latin typeface="Roboto"/>
                <a:ea typeface="Calibri"/>
              </a:rPr>
              <a:t>(Drīkst balsot jebkurā iecirknī pasaulē, piem. Rīgā vai Londonā)</a:t>
            </a:r>
            <a:endParaRPr b="0" lang="en-CA" sz="2400" spc="-1" strike="noStrike">
              <a:latin typeface="Arial"/>
            </a:endParaRPr>
          </a:p>
          <a:p>
            <a:pPr marL="457200" indent="-456480">
              <a:lnSpc>
                <a:spcPct val="100000"/>
              </a:lnSpc>
              <a:spcAft>
                <a:spcPts val="400"/>
              </a:spcAft>
              <a:buClr>
                <a:srgbClr val="000000"/>
              </a:buClr>
              <a:buFont typeface="Arial"/>
              <a:buChar char="•"/>
            </a:pPr>
            <a:endParaRPr b="0" lang="en-CA" sz="2400" spc="-1" strike="noStrike">
              <a:latin typeface="Arial"/>
            </a:endParaRPr>
          </a:p>
          <a:p>
            <a:pPr marL="457200" indent="-456480">
              <a:lnSpc>
                <a:spcPct val="100000"/>
              </a:lnSpc>
              <a:spcAft>
                <a:spcPts val="400"/>
              </a:spcAft>
              <a:buClr>
                <a:srgbClr val="000000"/>
              </a:buClr>
              <a:buFont typeface="Arial"/>
              <a:buChar char="•"/>
            </a:pPr>
            <a:r>
              <a:rPr b="0" lang="lv" sz="2400" spc="-1" strike="noStrike">
                <a:solidFill>
                  <a:srgbClr val="000000"/>
                </a:solidFill>
                <a:latin typeface="Roboto"/>
                <a:ea typeface="Calibri"/>
              </a:rPr>
              <a:t>Jāuzrāda derīga Latvijas pase vai eID karte</a:t>
            </a:r>
            <a:endParaRPr b="0" lang="en-CA" sz="2400" spc="-1" strike="noStrike">
              <a:latin typeface="Arial"/>
            </a:endParaRPr>
          </a:p>
          <a:p>
            <a:pPr marL="457200" indent="-456480">
              <a:lnSpc>
                <a:spcPct val="100000"/>
              </a:lnSpc>
              <a:spcAft>
                <a:spcPts val="400"/>
              </a:spcAft>
              <a:buClr>
                <a:srgbClr val="000000"/>
              </a:buClr>
              <a:buFont typeface="Arial"/>
              <a:buChar char="•"/>
            </a:pPr>
            <a:r>
              <a:rPr b="0" lang="lv" sz="2400" spc="-1" strike="noStrike">
                <a:solidFill>
                  <a:srgbClr val="000000"/>
                </a:solidFill>
                <a:latin typeface="Roboto"/>
                <a:ea typeface="Calibri"/>
              </a:rPr>
              <a:t>vēlētājam vēlēšanu dienā jābūt vismaz 18 gadus vecam</a:t>
            </a:r>
            <a:endParaRPr b="0" lang="en-CA" sz="24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400"/>
              </a:spcAft>
            </a:pPr>
            <a:endParaRPr b="0" lang="en-CA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0ef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1" lang="en-US" sz="4400" spc="-1" strike="noStrike">
                <a:solidFill>
                  <a:srgbClr val="2d2828"/>
                </a:solidFill>
                <a:latin typeface="Fira Sans Condensed"/>
              </a:rPr>
              <a:t>Vēlēšanu rezultātu aprēķināšana</a:t>
            </a:r>
            <a:endParaRPr b="0" lang="en-CA" sz="4400" spc="-1" strike="noStrike">
              <a:latin typeface="Arial"/>
            </a:endParaRPr>
          </a:p>
        </p:txBody>
      </p:sp>
      <p:pic>
        <p:nvPicPr>
          <p:cNvPr id="116" name="Content Placeholder 4_23" descr="A black and grey logo&#10;&#10;Description automatically generated"/>
          <p:cNvPicPr/>
          <p:nvPr/>
        </p:nvPicPr>
        <p:blipFill>
          <a:blip r:embed="rId1"/>
          <a:stretch/>
        </p:blipFill>
        <p:spPr>
          <a:xfrm>
            <a:off x="9880920" y="5909040"/>
            <a:ext cx="1835640" cy="581040"/>
          </a:xfrm>
          <a:prstGeom prst="rect">
            <a:avLst/>
          </a:prstGeom>
          <a:ln w="0">
            <a:noFill/>
          </a:ln>
        </p:spPr>
      </p:pic>
      <p:sp>
        <p:nvSpPr>
          <p:cNvPr id="117" name="CustomShape 2"/>
          <p:cNvSpPr/>
          <p:nvPr/>
        </p:nvSpPr>
        <p:spPr>
          <a:xfrm>
            <a:off x="937800" y="1690200"/>
            <a:ext cx="10581840" cy="403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Aft>
                <a:spcPts val="400"/>
              </a:spcAft>
            </a:pPr>
            <a:endParaRPr b="0" lang="en-CA" sz="1800" spc="-1" strike="noStrike">
              <a:latin typeface="Arial"/>
            </a:endParaRPr>
          </a:p>
          <a:p>
            <a:pPr marL="457200" indent="-456480">
              <a:lnSpc>
                <a:spcPct val="100000"/>
              </a:lnSpc>
              <a:spcAft>
                <a:spcPts val="400"/>
              </a:spcAft>
              <a:buClr>
                <a:srgbClr val="000000"/>
              </a:buClr>
              <a:buFont typeface="Arial"/>
              <a:buChar char="•"/>
            </a:pPr>
            <a:r>
              <a:rPr b="0" lang="lv" sz="2800" spc="-1" strike="noStrike">
                <a:solidFill>
                  <a:srgbClr val="000000"/>
                </a:solidFill>
                <a:latin typeface="Roboto"/>
                <a:ea typeface="Calibri"/>
              </a:rPr>
              <a:t>partijām, kas ir saņēmušas 5% vai vairāk no nodoto balsu kopskaita, ir iespēja (bet ne garantija) iegūt vietu(as) Eiropas Parlamentā</a:t>
            </a:r>
            <a:endParaRPr b="0" lang="en-CA" sz="2800" spc="-1" strike="noStrike">
              <a:latin typeface="Arial"/>
            </a:endParaRPr>
          </a:p>
          <a:p>
            <a:pPr marL="457200" indent="-456480">
              <a:lnSpc>
                <a:spcPct val="100000"/>
              </a:lnSpc>
              <a:spcAft>
                <a:spcPts val="400"/>
              </a:spcAft>
              <a:buClr>
                <a:srgbClr val="000000"/>
              </a:buClr>
              <a:buFont typeface="Arial"/>
              <a:buChar char="•"/>
            </a:pPr>
            <a:r>
              <a:rPr b="0" lang="lv" sz="2800" spc="-1" strike="noStrike">
                <a:solidFill>
                  <a:srgbClr val="000000"/>
                </a:solidFill>
                <a:latin typeface="Roboto"/>
                <a:ea typeface="Calibri"/>
              </a:rPr>
              <a:t> </a:t>
            </a:r>
            <a:endParaRPr b="0" lang="en-CA" sz="2800" spc="-1" strike="noStrike">
              <a:latin typeface="Arial"/>
            </a:endParaRPr>
          </a:p>
          <a:p>
            <a:pPr marL="457200" indent="-456480">
              <a:lnSpc>
                <a:spcPct val="100000"/>
              </a:lnSpc>
              <a:spcAft>
                <a:spcPts val="400"/>
              </a:spcAft>
              <a:buClr>
                <a:srgbClr val="000000"/>
              </a:buClr>
              <a:buFont typeface="Arial"/>
              <a:buChar char="•"/>
            </a:pPr>
            <a:r>
              <a:rPr b="0" lang="lv" sz="2800" spc="-1" strike="noStrike">
                <a:solidFill>
                  <a:srgbClr val="000000"/>
                </a:solidFill>
                <a:latin typeface="Roboto"/>
                <a:ea typeface="Calibri"/>
              </a:rPr>
              <a:t>vietas NETIEK dalītas proporcionāli, bet lietojot Vebstera-Sanlagē metodi </a:t>
            </a:r>
            <a:endParaRPr b="0" lang="en-CA" sz="28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400"/>
              </a:spcAft>
            </a:pPr>
            <a:endParaRPr b="0" lang="en-CA" sz="28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400"/>
              </a:spcAft>
            </a:pPr>
            <a:endParaRPr b="0" lang="en-CA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0ef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1" lang="en-US" sz="4400" spc="-1" strike="noStrike">
                <a:solidFill>
                  <a:srgbClr val="2d2828"/>
                </a:solidFill>
                <a:latin typeface="Fira Sans Condensed"/>
              </a:rPr>
              <a:t>Ja interesē Vebstera-Sanlangē metode:</a:t>
            </a:r>
            <a:br/>
            <a:r>
              <a:rPr b="1" lang="en-US" sz="4400" spc="-1" strike="noStrike">
                <a:solidFill>
                  <a:srgbClr val="2d2828"/>
                </a:solidFill>
                <a:latin typeface="Fira Sans Condensed"/>
              </a:rPr>
              <a:t>2019. g. vēlēšanu rezultātu aprēķināšana </a:t>
            </a:r>
            <a:br/>
            <a:r>
              <a:rPr b="1" lang="en-US" sz="4400" spc="-1" strike="noStrike">
                <a:solidFill>
                  <a:srgbClr val="2d2828"/>
                </a:solidFill>
                <a:latin typeface="Fira Sans Condensed"/>
              </a:rPr>
              <a:t> </a:t>
            </a:r>
            <a:endParaRPr b="0" lang="en-CA" sz="4400" spc="-1" strike="noStrike">
              <a:latin typeface="Arial"/>
            </a:endParaRPr>
          </a:p>
        </p:txBody>
      </p:sp>
      <p:pic>
        <p:nvPicPr>
          <p:cNvPr id="119" name="Content Placeholder 4_17" descr="A black and grey logo&#10;&#10;Description automatically generated"/>
          <p:cNvPicPr/>
          <p:nvPr/>
        </p:nvPicPr>
        <p:blipFill>
          <a:blip r:embed="rId1"/>
          <a:stretch/>
        </p:blipFill>
        <p:spPr>
          <a:xfrm>
            <a:off x="9880920" y="5909040"/>
            <a:ext cx="1835640" cy="581040"/>
          </a:xfrm>
          <a:prstGeom prst="rect">
            <a:avLst/>
          </a:prstGeom>
          <a:ln w="0">
            <a:noFill/>
          </a:ln>
        </p:spPr>
      </p:pic>
      <p:sp>
        <p:nvSpPr>
          <p:cNvPr id="120" name="CustomShape 2"/>
          <p:cNvSpPr/>
          <p:nvPr/>
        </p:nvSpPr>
        <p:spPr>
          <a:xfrm>
            <a:off x="937800" y="1690200"/>
            <a:ext cx="10581840" cy="133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Aft>
                <a:spcPts val="400"/>
              </a:spcAft>
            </a:pPr>
            <a:endParaRPr b="0" lang="en-CA" sz="18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400"/>
              </a:spcAft>
            </a:pPr>
            <a:endParaRPr b="0" lang="en-CA" sz="18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400"/>
              </a:spcAft>
            </a:pPr>
            <a:endParaRPr b="0" lang="en-CA" sz="18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400"/>
              </a:spcAft>
            </a:pPr>
            <a:endParaRPr b="0" lang="en-CA" sz="1800" spc="-1" strike="noStrike">
              <a:latin typeface="Arial"/>
            </a:endParaRPr>
          </a:p>
        </p:txBody>
      </p:sp>
      <p:pic>
        <p:nvPicPr>
          <p:cNvPr id="121" name="" descr=""/>
          <p:cNvPicPr/>
          <p:nvPr/>
        </p:nvPicPr>
        <p:blipFill>
          <a:blip r:embed="rId2"/>
          <a:stretch/>
        </p:blipFill>
        <p:spPr>
          <a:xfrm>
            <a:off x="962640" y="1272960"/>
            <a:ext cx="10263960" cy="4728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0ef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1" lang="en-US" sz="4400" spc="-1" strike="noStrike">
                <a:solidFill>
                  <a:srgbClr val="2d2828"/>
                </a:solidFill>
                <a:latin typeface="Fira Sans Condensed"/>
              </a:rPr>
              <a:t>Vēlēšanu rezultātu aprēķināšana </a:t>
            </a:r>
            <a:r>
              <a:rPr b="1" lang="en-US" sz="3600" spc="-1" strike="noStrike">
                <a:solidFill>
                  <a:srgbClr val="2d2828"/>
                </a:solidFill>
                <a:latin typeface="Fira Sans Condensed"/>
              </a:rPr>
              <a:t>-2019 - kandidāti</a:t>
            </a:r>
            <a:br/>
            <a:br/>
            <a:r>
              <a:rPr b="1" lang="en-US" sz="3200" spc="-1" strike="noStrike">
                <a:solidFill>
                  <a:srgbClr val="2d2828"/>
                </a:solidFill>
                <a:latin typeface="Fira Sans Condensed"/>
              </a:rPr>
              <a:t>piem. 2019 g. Jaunā Vienotība</a:t>
            </a:r>
            <a:endParaRPr b="0" lang="en-CA" sz="3200" spc="-1" strike="noStrike">
              <a:latin typeface="Arial"/>
            </a:endParaRPr>
          </a:p>
        </p:txBody>
      </p:sp>
      <p:pic>
        <p:nvPicPr>
          <p:cNvPr id="123" name="Content Placeholder 4_18" descr="A black and grey logo&#10;&#10;Description automatically generated"/>
          <p:cNvPicPr/>
          <p:nvPr/>
        </p:nvPicPr>
        <p:blipFill>
          <a:blip r:embed="rId1"/>
          <a:stretch/>
        </p:blipFill>
        <p:spPr>
          <a:xfrm>
            <a:off x="9880920" y="5909040"/>
            <a:ext cx="1835640" cy="581040"/>
          </a:xfrm>
          <a:prstGeom prst="rect">
            <a:avLst/>
          </a:prstGeom>
          <a:ln w="0">
            <a:noFill/>
          </a:ln>
        </p:spPr>
      </p:pic>
      <p:sp>
        <p:nvSpPr>
          <p:cNvPr id="124" name="CustomShape 2"/>
          <p:cNvSpPr/>
          <p:nvPr/>
        </p:nvSpPr>
        <p:spPr>
          <a:xfrm>
            <a:off x="937800" y="1690200"/>
            <a:ext cx="10581840" cy="133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Aft>
                <a:spcPts val="400"/>
              </a:spcAft>
            </a:pPr>
            <a:endParaRPr b="0" lang="en-CA" sz="18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400"/>
              </a:spcAft>
            </a:pPr>
            <a:endParaRPr b="0" lang="en-CA" sz="18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400"/>
              </a:spcAft>
            </a:pPr>
            <a:endParaRPr b="0" lang="en-CA" sz="18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400"/>
              </a:spcAft>
            </a:pPr>
            <a:endParaRPr b="0" lang="en-CA" sz="1800" spc="-1" strike="noStrike">
              <a:latin typeface="Arial"/>
            </a:endParaRPr>
          </a:p>
        </p:txBody>
      </p:sp>
      <p:pic>
        <p:nvPicPr>
          <p:cNvPr id="125" name="" descr=""/>
          <p:cNvPicPr/>
          <p:nvPr/>
        </p:nvPicPr>
        <p:blipFill>
          <a:blip r:embed="rId2"/>
          <a:stretch/>
        </p:blipFill>
        <p:spPr>
          <a:xfrm>
            <a:off x="900000" y="1980000"/>
            <a:ext cx="8249040" cy="1932840"/>
          </a:xfrm>
          <a:prstGeom prst="rect">
            <a:avLst/>
          </a:prstGeom>
          <a:ln w="0">
            <a:noFill/>
          </a:ln>
        </p:spPr>
      </p:pic>
      <p:pic>
        <p:nvPicPr>
          <p:cNvPr id="126" name="" descr=""/>
          <p:cNvPicPr/>
          <p:nvPr/>
        </p:nvPicPr>
        <p:blipFill>
          <a:blip r:embed="rId3"/>
          <a:stretch/>
        </p:blipFill>
        <p:spPr>
          <a:xfrm>
            <a:off x="7021080" y="1020960"/>
            <a:ext cx="4318560" cy="5510160"/>
          </a:xfrm>
          <a:prstGeom prst="rect">
            <a:avLst/>
          </a:prstGeom>
          <a:ln w="0">
            <a:noFill/>
          </a:ln>
        </p:spPr>
      </p:pic>
      <p:sp>
        <p:nvSpPr>
          <p:cNvPr id="127" name="CustomShape 3"/>
          <p:cNvSpPr/>
          <p:nvPr/>
        </p:nvSpPr>
        <p:spPr>
          <a:xfrm>
            <a:off x="925560" y="4320000"/>
            <a:ext cx="4538880" cy="162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CA" sz="1800" spc="-1" strike="noStrike">
                <a:latin typeface="Arial"/>
              </a:rPr>
              <a:t>Punkti = 124,193 (vēlēšanas zīmes par JV)</a:t>
            </a:r>
            <a:endParaRPr b="0" lang="en-CA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CA" sz="1800" spc="-1" strike="noStrike">
                <a:latin typeface="Arial"/>
              </a:rPr>
              <a:t>plus “+” atzīmes </a:t>
            </a:r>
            <a:endParaRPr b="0" lang="en-CA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CA" sz="1800" spc="-1" strike="noStrike">
                <a:latin typeface="Arial"/>
              </a:rPr>
              <a:t>minus svītrojumus</a:t>
            </a:r>
            <a:endParaRPr b="0" lang="en-CA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CA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CA" sz="1800" spc="-1" strike="noStrike">
                <a:latin typeface="Arial"/>
              </a:rPr>
              <a:t>piem. Valdim Dombrovskim</a:t>
            </a:r>
            <a:endParaRPr b="0" lang="en-CA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CA" sz="1800" spc="-1" strike="noStrike">
                <a:latin typeface="Arial"/>
              </a:rPr>
              <a:t>124,193+88,959-2570=210,582</a:t>
            </a:r>
            <a:endParaRPr b="0" lang="en-CA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0ef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1" lang="en-US" sz="4400" spc="-1" strike="noStrike">
                <a:solidFill>
                  <a:srgbClr val="2d2828"/>
                </a:solidFill>
                <a:latin typeface="Fira Sans Condensed"/>
              </a:rPr>
              <a:t>Par kuru partiju un par kuriem kandidātiem balsot? Balsojiet par:</a:t>
            </a:r>
            <a:endParaRPr b="0" lang="en-CA" sz="4400" spc="-1" strike="noStrike">
              <a:latin typeface="Arial"/>
            </a:endParaRPr>
          </a:p>
        </p:txBody>
      </p:sp>
      <p:pic>
        <p:nvPicPr>
          <p:cNvPr id="129" name="Content Placeholder 4_1" descr="A black and grey logo&#10;&#10;Description automatically generated"/>
          <p:cNvPicPr/>
          <p:nvPr/>
        </p:nvPicPr>
        <p:blipFill>
          <a:blip r:embed="rId1"/>
          <a:stretch/>
        </p:blipFill>
        <p:spPr>
          <a:xfrm>
            <a:off x="9880920" y="5909040"/>
            <a:ext cx="1835640" cy="581040"/>
          </a:xfrm>
          <a:prstGeom prst="rect">
            <a:avLst/>
          </a:prstGeom>
          <a:ln w="0">
            <a:noFill/>
          </a:ln>
        </p:spPr>
      </p:pic>
      <p:sp>
        <p:nvSpPr>
          <p:cNvPr id="130" name="CustomShape 2"/>
          <p:cNvSpPr/>
          <p:nvPr/>
        </p:nvSpPr>
        <p:spPr>
          <a:xfrm>
            <a:off x="360000" y="1620000"/>
            <a:ext cx="10581840" cy="540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457200" indent="-456480">
              <a:lnSpc>
                <a:spcPct val="100000"/>
              </a:lnSpc>
              <a:spcAft>
                <a:spcPts val="400"/>
              </a:spcAft>
              <a:buClr>
                <a:srgbClr val="000000"/>
              </a:buClr>
              <a:buFont typeface="Arial"/>
              <a:buChar char="•"/>
            </a:pPr>
            <a:r>
              <a:rPr b="0" lang="lv" sz="2600" spc="-1" strike="noStrike">
                <a:solidFill>
                  <a:srgbClr val="000000"/>
                </a:solidFill>
                <a:latin typeface="Roboto"/>
                <a:ea typeface="Calibri"/>
              </a:rPr>
              <a:t>partiju</a:t>
            </a:r>
            <a:endParaRPr b="0" lang="en-CA" sz="2600" spc="-1" strike="noStrike">
              <a:latin typeface="Arial"/>
            </a:endParaRPr>
          </a:p>
          <a:p>
            <a:pPr lvl="3" marL="864000" indent="-216000">
              <a:lnSpc>
                <a:spcPct val="100000"/>
              </a:lnSpc>
              <a:spcAft>
                <a:spcPts val="4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v" sz="2600" spc="-1" strike="noStrike">
                <a:solidFill>
                  <a:srgbClr val="000000"/>
                </a:solidFill>
                <a:latin typeface="Roboto"/>
                <a:ea typeface="Calibri"/>
              </a:rPr>
              <a:t> </a:t>
            </a:r>
            <a:r>
              <a:rPr b="1" lang="lv" sz="2600" spc="-1" strike="noStrike">
                <a:solidFill>
                  <a:srgbClr val="000000"/>
                </a:solidFill>
                <a:latin typeface="Roboto"/>
                <a:ea typeface="Calibri"/>
              </a:rPr>
              <a:t>kurai ir izredzes pārsniegt 5% barjeru</a:t>
            </a:r>
            <a:endParaRPr b="0" lang="en-CA" sz="2600" spc="-1" strike="noStrike">
              <a:latin typeface="Arial"/>
            </a:endParaRPr>
          </a:p>
          <a:p>
            <a:pPr lvl="3" marL="864000" indent="-216000">
              <a:lnSpc>
                <a:spcPct val="100000"/>
              </a:lnSpc>
              <a:spcAft>
                <a:spcPts val="4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v" sz="2600" spc="-1" strike="noStrike">
                <a:solidFill>
                  <a:srgbClr val="000000"/>
                </a:solidFill>
                <a:latin typeface="Roboto"/>
                <a:ea typeface="Calibri"/>
              </a:rPr>
              <a:t> </a:t>
            </a:r>
            <a:r>
              <a:rPr b="0" lang="lv" sz="2600" spc="-1" strike="noStrike">
                <a:solidFill>
                  <a:srgbClr val="000000"/>
                </a:solidFill>
                <a:latin typeface="Roboto"/>
                <a:ea typeface="Calibri"/>
              </a:rPr>
              <a:t>kura atspoguļo Jūsu vērtības un prioritātes</a:t>
            </a:r>
            <a:endParaRPr b="0" lang="en-CA" sz="2600" spc="-1" strike="noStrike">
              <a:latin typeface="Arial"/>
            </a:endParaRPr>
          </a:p>
          <a:p>
            <a:pPr lvl="5" marL="1296000" indent="-216000">
              <a:lnSpc>
                <a:spcPct val="100000"/>
              </a:lnSpc>
              <a:spcAft>
                <a:spcPts val="4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v" sz="2600" spc="-1" strike="noStrike">
                <a:solidFill>
                  <a:srgbClr val="000000"/>
                </a:solidFill>
                <a:latin typeface="Roboto"/>
                <a:ea typeface="Calibri"/>
              </a:rPr>
              <a:t>nostāja par Krieviju un karu Ukrainā</a:t>
            </a:r>
            <a:endParaRPr b="0" lang="en-CA" sz="2600" spc="-1" strike="noStrike">
              <a:latin typeface="Arial"/>
            </a:endParaRPr>
          </a:p>
          <a:p>
            <a:pPr lvl="5" marL="1296000" indent="-216000">
              <a:lnSpc>
                <a:spcPct val="100000"/>
              </a:lnSpc>
              <a:spcAft>
                <a:spcPts val="4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v" sz="2600" spc="-1" strike="noStrike">
                <a:solidFill>
                  <a:srgbClr val="000000"/>
                </a:solidFill>
                <a:latin typeface="Roboto"/>
                <a:ea typeface="Calibri"/>
              </a:rPr>
              <a:t>vīzija par Latvijas vietu Eiropas savienībā</a:t>
            </a:r>
            <a:endParaRPr b="0" lang="en-CA" sz="2600" spc="-1" strike="noStrike">
              <a:latin typeface="Arial"/>
            </a:endParaRPr>
          </a:p>
          <a:p>
            <a:pPr lvl="5" marL="1296000" indent="-216000">
              <a:lnSpc>
                <a:spcPct val="100000"/>
              </a:lnSpc>
              <a:spcAft>
                <a:spcPts val="4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v" sz="2600" spc="-1" strike="noStrike">
                <a:solidFill>
                  <a:srgbClr val="000000"/>
                </a:solidFill>
                <a:latin typeface="Roboto"/>
                <a:ea typeface="Calibri"/>
              </a:rPr>
              <a:t>vide? ģimenes definīcija? konservatīva vai progresīva?</a:t>
            </a:r>
            <a:endParaRPr b="0" lang="en-CA" sz="2600" spc="-1" strike="noStrike">
              <a:latin typeface="Arial"/>
            </a:endParaRPr>
          </a:p>
          <a:p>
            <a:pPr lvl="5" marL="1296000" indent="-216000">
              <a:lnSpc>
                <a:spcPct val="100000"/>
              </a:lnSpc>
              <a:spcAft>
                <a:spcPts val="4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CA" sz="2600" spc="-1" strike="noStrike">
              <a:latin typeface="Arial"/>
            </a:endParaRPr>
          </a:p>
          <a:p>
            <a:pPr marL="457200" indent="-456480">
              <a:lnSpc>
                <a:spcPct val="100000"/>
              </a:lnSpc>
              <a:spcAft>
                <a:spcPts val="400"/>
              </a:spcAft>
              <a:buClr>
                <a:srgbClr val="000000"/>
              </a:buClr>
              <a:buFont typeface="Arial"/>
              <a:buChar char="•"/>
            </a:pPr>
            <a:r>
              <a:rPr b="0" lang="lv" sz="2600" spc="-1" strike="noStrike">
                <a:solidFill>
                  <a:srgbClr val="000000"/>
                </a:solidFill>
                <a:latin typeface="Roboto"/>
                <a:ea typeface="Calibri"/>
              </a:rPr>
              <a:t>kandidātiem</a:t>
            </a:r>
            <a:endParaRPr b="0" lang="en-CA" sz="2600" spc="-1" strike="noStrike">
              <a:latin typeface="Arial"/>
            </a:endParaRPr>
          </a:p>
          <a:p>
            <a:pPr lvl="3" marL="864000" indent="-216000">
              <a:lnSpc>
                <a:spcPct val="100000"/>
              </a:lnSpc>
              <a:spcAft>
                <a:spcPts val="4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v" sz="2600" spc="-1" strike="noStrike">
                <a:solidFill>
                  <a:srgbClr val="000000"/>
                </a:solidFill>
                <a:latin typeface="Roboto"/>
                <a:ea typeface="Calibri"/>
              </a:rPr>
              <a:t>kuri varētu ieņemt ietekmīgas vietas Eiropas Parlamentā</a:t>
            </a:r>
            <a:endParaRPr b="0" lang="en-CA" sz="2600" spc="-1" strike="noStrike">
              <a:latin typeface="Arial"/>
            </a:endParaRPr>
          </a:p>
          <a:p>
            <a:pPr lvl="3" marL="864000" indent="-216000">
              <a:lnSpc>
                <a:spcPct val="100000"/>
              </a:lnSpc>
              <a:spcAft>
                <a:spcPts val="4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v" sz="2600" spc="-1" strike="noStrike">
                <a:solidFill>
                  <a:srgbClr val="000000"/>
                </a:solidFill>
                <a:latin typeface="Roboto"/>
                <a:ea typeface="Calibri"/>
              </a:rPr>
              <a:t>kuri strādās par labu Latvijai</a:t>
            </a:r>
            <a:endParaRPr b="0" lang="en-CA" sz="2600" spc="-1" strike="noStrike">
              <a:latin typeface="Arial"/>
            </a:endParaRPr>
          </a:p>
          <a:p>
            <a:pPr lvl="3" marL="864000" indent="-216000">
              <a:lnSpc>
                <a:spcPct val="100000"/>
              </a:lnSpc>
              <a:spcAft>
                <a:spcPts val="4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v" sz="2600" spc="-1" strike="noStrike">
                <a:solidFill>
                  <a:srgbClr val="000000"/>
                </a:solidFill>
                <a:latin typeface="Roboto"/>
                <a:ea typeface="Calibri"/>
              </a:rPr>
              <a:t>kuri rādīs Latvijas pozitīvo tēlu</a:t>
            </a:r>
            <a:endParaRPr b="0" lang="en-CA" sz="2600" spc="-1" strike="noStrike">
              <a:latin typeface="Arial"/>
            </a:endParaRPr>
          </a:p>
          <a:p>
            <a:pPr lvl="1" marL="432000" indent="-216000">
              <a:lnSpc>
                <a:spcPct val="100000"/>
              </a:lnSpc>
              <a:spcAft>
                <a:spcPts val="4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v" sz="2600" spc="-1" strike="noStrike">
                <a:solidFill>
                  <a:srgbClr val="000000"/>
                </a:solidFill>
                <a:latin typeface="Roboto"/>
                <a:ea typeface="Calibri"/>
              </a:rPr>
              <a:t> </a:t>
            </a:r>
            <a:endParaRPr b="0" lang="en-CA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0ef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540000" y="365400"/>
            <a:ext cx="10514880" cy="132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1" lang="en-US" sz="4400" spc="-1" strike="noStrike">
                <a:solidFill>
                  <a:srgbClr val="2d2828"/>
                </a:solidFill>
                <a:latin typeface="Fira Sans Condensed"/>
              </a:rPr>
              <a:t>Jaunākie reitingi</a:t>
            </a:r>
            <a:r>
              <a:rPr b="1" lang="en-US" sz="4400" spc="-1" strike="noStrike">
                <a:solidFill>
                  <a:srgbClr val="2d2828"/>
                </a:solidFill>
                <a:latin typeface="Fira Sans Condensed"/>
              </a:rPr>
              <a:t> – maija aptauja</a:t>
            </a:r>
            <a:endParaRPr b="0" lang="en-CA" sz="4400" spc="-1" strike="noStrike">
              <a:latin typeface="Arial"/>
            </a:endParaRPr>
          </a:p>
        </p:txBody>
      </p:sp>
      <p:pic>
        <p:nvPicPr>
          <p:cNvPr id="132" name="Content Placeholder 4_3" descr="A black and grey logo&#10;&#10;Description automatically generated"/>
          <p:cNvPicPr/>
          <p:nvPr/>
        </p:nvPicPr>
        <p:blipFill>
          <a:blip r:embed="rId1"/>
          <a:stretch/>
        </p:blipFill>
        <p:spPr>
          <a:xfrm>
            <a:off x="9880920" y="5909040"/>
            <a:ext cx="1835640" cy="581040"/>
          </a:xfrm>
          <a:prstGeom prst="rect">
            <a:avLst/>
          </a:prstGeom>
          <a:ln w="0">
            <a:noFill/>
          </a:ln>
        </p:spPr>
      </p:pic>
      <p:sp>
        <p:nvSpPr>
          <p:cNvPr id="133" name="CustomShape 2"/>
          <p:cNvSpPr/>
          <p:nvPr/>
        </p:nvSpPr>
        <p:spPr>
          <a:xfrm>
            <a:off x="937800" y="1690200"/>
            <a:ext cx="10581840" cy="133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Aft>
                <a:spcPts val="400"/>
              </a:spcAft>
            </a:pPr>
            <a:endParaRPr b="0" lang="en-CA" sz="18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400"/>
              </a:spcAft>
            </a:pPr>
            <a:endParaRPr b="0" lang="en-CA" sz="18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400"/>
              </a:spcAft>
            </a:pPr>
            <a:endParaRPr b="0" lang="en-CA" sz="18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400"/>
              </a:spcAft>
            </a:pPr>
            <a:endParaRPr b="0" lang="en-CA" sz="1800" spc="-1" strike="noStrike">
              <a:latin typeface="Arial"/>
            </a:endParaRPr>
          </a:p>
        </p:txBody>
      </p:sp>
      <p:sp>
        <p:nvSpPr>
          <p:cNvPr id="134" name="TextShape 3"/>
          <p:cNvSpPr txBox="1"/>
          <p:nvPr/>
        </p:nvSpPr>
        <p:spPr>
          <a:xfrm>
            <a:off x="540000" y="5580000"/>
            <a:ext cx="9102240" cy="858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en-CA" sz="1800" spc="-1" strike="noStrike">
                <a:latin typeface="Arial"/>
              </a:rPr>
              <a:t>Nacionālā Apvienība 18.1%, Jaunā Vienotība 14.6%, Progresīvie 10.6%, Saskaņa 9.5%,</a:t>
            </a:r>
            <a:endParaRPr b="0" lang="en-CA" sz="1800" spc="-1" strike="noStrike">
              <a:latin typeface="Arial"/>
            </a:endParaRPr>
          </a:p>
          <a:p>
            <a:r>
              <a:rPr b="0" lang="en-CA" sz="1800" spc="-1" strike="noStrike">
                <a:latin typeface="Arial"/>
              </a:rPr>
              <a:t> </a:t>
            </a:r>
            <a:r>
              <a:rPr b="0" lang="en-CA" sz="1800" spc="-1" strike="noStrike">
                <a:latin typeface="Arial"/>
              </a:rPr>
              <a:t>Latvija Pirmajā Vietā 8.3%, Apvienotais Saraksts 8%, “Latvijas Attīstībai 6.9%,</a:t>
            </a:r>
            <a:endParaRPr b="0" lang="en-CA" sz="1800" spc="-1" strike="noStrike">
              <a:latin typeface="Arial"/>
            </a:endParaRPr>
          </a:p>
          <a:p>
            <a:r>
              <a:rPr b="0" lang="en-CA" sz="1800" spc="-1" strike="noStrike">
                <a:latin typeface="Arial"/>
              </a:rPr>
              <a:t> “</a:t>
            </a:r>
            <a:r>
              <a:rPr b="0" lang="en-CA" sz="1800" spc="-1" strike="noStrike">
                <a:latin typeface="Arial"/>
              </a:rPr>
              <a:t>Stabilitātei 5.5%</a:t>
            </a:r>
            <a:endParaRPr b="0" lang="en-CA" sz="1800" spc="-1" strike="noStrike">
              <a:latin typeface="Arial"/>
            </a:endParaRPr>
          </a:p>
        </p:txBody>
      </p:sp>
      <p:pic>
        <p:nvPicPr>
          <p:cNvPr id="135" name="" descr=""/>
          <p:cNvPicPr/>
          <p:nvPr/>
        </p:nvPicPr>
        <p:blipFill>
          <a:blip r:embed="rId2"/>
          <a:srcRect l="0" t="2688" r="0" b="5013"/>
          <a:stretch/>
        </p:blipFill>
        <p:spPr>
          <a:xfrm>
            <a:off x="1032840" y="1260000"/>
            <a:ext cx="8507160" cy="4231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0ef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874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1" lang="en-US" sz="4000" spc="-1" strike="noStrike">
                <a:solidFill>
                  <a:srgbClr val="2d2828"/>
                </a:solidFill>
                <a:latin typeface="Fira Sans Condensed"/>
              </a:rPr>
              <a:t>Partijas, kurām ir izredzes pārsniegt 5% barjeru:</a:t>
            </a:r>
            <a:endParaRPr b="0" lang="en-CA" sz="40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en-US" sz="2600" spc="-1" strike="noStrike">
                <a:solidFill>
                  <a:srgbClr val="2d2828"/>
                </a:solidFill>
                <a:latin typeface="Fira Sans Condensed"/>
              </a:rPr>
              <a:t>(bāzēts uz maija reitingiem)</a:t>
            </a:r>
            <a:endParaRPr b="0" lang="en-CA" sz="2600" spc="-1" strike="noStrike">
              <a:latin typeface="Arial"/>
            </a:endParaRPr>
          </a:p>
        </p:txBody>
      </p:sp>
      <p:pic>
        <p:nvPicPr>
          <p:cNvPr id="137" name="Content Placeholder 4_9" descr="A black and grey logo&#10;&#10;Description automatically generated"/>
          <p:cNvPicPr/>
          <p:nvPr/>
        </p:nvPicPr>
        <p:blipFill>
          <a:blip r:embed="rId1"/>
          <a:stretch/>
        </p:blipFill>
        <p:spPr>
          <a:xfrm>
            <a:off x="9880920" y="5909040"/>
            <a:ext cx="1835640" cy="581040"/>
          </a:xfrm>
          <a:prstGeom prst="rect">
            <a:avLst/>
          </a:prstGeom>
          <a:ln w="0">
            <a:noFill/>
          </a:ln>
        </p:spPr>
      </p:pic>
      <p:sp>
        <p:nvSpPr>
          <p:cNvPr id="138" name="CustomShape 2"/>
          <p:cNvSpPr/>
          <p:nvPr/>
        </p:nvSpPr>
        <p:spPr>
          <a:xfrm>
            <a:off x="1117800" y="1490040"/>
            <a:ext cx="10581840" cy="152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Aft>
                <a:spcPts val="400"/>
              </a:spcAft>
            </a:pPr>
            <a:endParaRPr b="0" lang="en-CA" sz="18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400"/>
              </a:spcAft>
            </a:pPr>
            <a:r>
              <a:rPr b="0" lang="lv" sz="2200" spc="-1" strike="noStrike">
                <a:solidFill>
                  <a:srgbClr val="000000"/>
                </a:solidFill>
                <a:latin typeface="Roboto"/>
                <a:ea typeface="Calibri"/>
              </a:rPr>
              <a:t>      </a:t>
            </a:r>
            <a:endParaRPr b="0" lang="en-CA" sz="22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400"/>
              </a:spcAft>
            </a:pPr>
            <a:endParaRPr b="0" lang="en-CA" sz="22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400"/>
              </a:spcAft>
            </a:pPr>
            <a:endParaRPr b="0" lang="en-CA" sz="2200" spc="-1" strike="noStrike">
              <a:latin typeface="Arial"/>
            </a:endParaRPr>
          </a:p>
        </p:txBody>
      </p:sp>
      <p:pic>
        <p:nvPicPr>
          <p:cNvPr id="139" name="" descr=""/>
          <p:cNvPicPr/>
          <p:nvPr/>
        </p:nvPicPr>
        <p:blipFill>
          <a:blip r:embed="rId2"/>
          <a:stretch/>
        </p:blipFill>
        <p:spPr>
          <a:xfrm>
            <a:off x="762480" y="1626480"/>
            <a:ext cx="9405720" cy="3953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0ef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ustomShape 1"/>
          <p:cNvSpPr/>
          <p:nvPr/>
        </p:nvSpPr>
        <p:spPr>
          <a:xfrm>
            <a:off x="944280" y="1941480"/>
            <a:ext cx="10514880" cy="132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br/>
            <a:br/>
            <a:br/>
            <a:br/>
            <a:r>
              <a:rPr b="1" lang="en-US" sz="4400" spc="-1" strike="noStrike">
                <a:solidFill>
                  <a:srgbClr val="2d2828"/>
                </a:solidFill>
                <a:latin typeface="Fira Sans Condensed"/>
              </a:rPr>
              <a:t> </a:t>
            </a:r>
            <a:br/>
            <a:br/>
            <a:r>
              <a:rPr b="1" lang="en-US" sz="4400" spc="-1" strike="noStrike">
                <a:solidFill>
                  <a:srgbClr val="2d2828"/>
                </a:solidFill>
                <a:latin typeface="Fira Sans Condensed"/>
              </a:rPr>
              <a:t>10 IEMESLI KĀPĒC JĀBALSO</a:t>
            </a:r>
            <a:endParaRPr b="0" lang="en-CA" sz="44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br/>
            <a:br/>
            <a:r>
              <a:rPr b="0" lang="en-US" sz="1800" spc="-1" strike="noStrike">
                <a:solidFill>
                  <a:srgbClr val="2d2828"/>
                </a:solidFill>
                <a:latin typeface="Fira Sans Condensed"/>
              </a:rPr>
              <a:t>10. Ja tu esi Latvijas pilsonis, tu esi Eiropas pilsonis.</a:t>
            </a:r>
            <a:endParaRPr b="0" lang="en-CA" sz="18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en-CA" sz="18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0" lang="en-US" sz="1800" spc="-1" strike="noStrike">
                <a:solidFill>
                  <a:srgbClr val="2d2828"/>
                </a:solidFill>
                <a:latin typeface="Fira Sans Condensed"/>
                <a:ea typeface="Microsoft YaHei"/>
              </a:rPr>
              <a:t>  </a:t>
            </a:r>
            <a:r>
              <a:rPr b="0" lang="en-US" sz="1800" spc="-1" strike="noStrike">
                <a:solidFill>
                  <a:srgbClr val="2d2828"/>
                </a:solidFill>
                <a:latin typeface="Fira Sans Condensed"/>
                <a:ea typeface="Microsoft YaHei"/>
              </a:rPr>
              <a:t>9. 80% Latvijas likumu pamatā ir Eiropas Savienības lēmumi – Eiropas Parlaments ietekmē Latviju.</a:t>
            </a:r>
            <a:endParaRPr b="0" lang="en-CA" sz="18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en-CA" sz="18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0" lang="en-US" sz="1800" spc="-1" strike="noStrike">
                <a:solidFill>
                  <a:srgbClr val="2d2828"/>
                </a:solidFill>
                <a:latin typeface="Fira Sans Condensed"/>
                <a:ea typeface="Microsoft YaHei"/>
              </a:rPr>
              <a:t>  </a:t>
            </a:r>
            <a:r>
              <a:rPr b="0" lang="en-US" sz="1800" spc="-1" strike="noStrike">
                <a:solidFill>
                  <a:srgbClr val="2d2828"/>
                </a:solidFill>
                <a:latin typeface="Fira Sans Condensed"/>
                <a:ea typeface="Microsoft YaHei"/>
              </a:rPr>
              <a:t>8. Jo šī ir tā reize! EP vēlēšanas notiek tikai reizi piecos gados.</a:t>
            </a:r>
            <a:endParaRPr b="0" lang="en-CA" sz="18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en-CA" sz="18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0" lang="en-US" sz="1800" spc="-1" strike="noStrike">
                <a:solidFill>
                  <a:srgbClr val="2d2828"/>
                </a:solidFill>
                <a:latin typeface="Fira Sans Condensed"/>
                <a:ea typeface="Microsoft YaHei"/>
              </a:rPr>
              <a:t>  </a:t>
            </a:r>
            <a:r>
              <a:rPr b="0" lang="en-US" sz="1800" spc="-1" strike="noStrike">
                <a:solidFill>
                  <a:srgbClr val="2d2828"/>
                </a:solidFill>
                <a:latin typeface="Fira Sans Condensed"/>
                <a:ea typeface="Microsoft YaHei"/>
              </a:rPr>
              <a:t>7. Lai ievēlētu vislabākos deputātus, kas strādās Latvijas un Eiropas labā.</a:t>
            </a:r>
            <a:endParaRPr b="0" lang="en-CA" sz="18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en-CA" sz="18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0" lang="en-US" sz="1800" spc="-1" strike="noStrike">
                <a:solidFill>
                  <a:srgbClr val="2d2828"/>
                </a:solidFill>
                <a:latin typeface="Fira Sans Condensed"/>
                <a:ea typeface="Microsoft YaHei"/>
              </a:rPr>
              <a:t>  </a:t>
            </a:r>
            <a:r>
              <a:rPr b="0" lang="en-US" sz="1800" spc="-1" strike="noStrike">
                <a:solidFill>
                  <a:srgbClr val="2d2828"/>
                </a:solidFill>
                <a:latin typeface="Fira Sans Condensed"/>
                <a:ea typeface="Microsoft YaHei"/>
              </a:rPr>
              <a:t>6. Jo ievēlētie deputāti no Latvijas veido Latvijas tēlu Eiropā.</a:t>
            </a:r>
            <a:endParaRPr b="0" lang="en-CA" sz="18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en-CA" sz="18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0" lang="en-US" sz="1800" spc="-1" strike="noStrike">
                <a:solidFill>
                  <a:srgbClr val="2d2828"/>
                </a:solidFill>
                <a:latin typeface="Fira Sans Condensed"/>
                <a:ea typeface="Microsoft YaHei"/>
              </a:rPr>
              <a:t>  </a:t>
            </a:r>
            <a:r>
              <a:rPr b="0" lang="en-US" sz="1800" spc="-1" strike="noStrike">
                <a:solidFill>
                  <a:srgbClr val="2d2828"/>
                </a:solidFill>
                <a:latin typeface="Fira Sans Condensed"/>
                <a:ea typeface="Microsoft YaHei"/>
              </a:rPr>
              <a:t>5. Ja diaspora piedalītos tik lielā skaitā kā Saeimas vēlēšanās, tas varētu būtiski mainīt rezultātus.</a:t>
            </a:r>
            <a:endParaRPr b="0" lang="en-CA" sz="18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en-CA" sz="18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0" lang="en-US" sz="1800" spc="-1" strike="noStrike">
                <a:solidFill>
                  <a:srgbClr val="2d2828"/>
                </a:solidFill>
                <a:latin typeface="Fira Sans Condensed"/>
                <a:ea typeface="Microsoft YaHei"/>
              </a:rPr>
              <a:t>  </a:t>
            </a:r>
            <a:r>
              <a:rPr b="0" lang="en-US" sz="1800" spc="-1" strike="noStrike">
                <a:solidFill>
                  <a:srgbClr val="2d2828"/>
                </a:solidFill>
                <a:latin typeface="Fira Sans Condensed"/>
                <a:ea typeface="Microsoft YaHei"/>
              </a:rPr>
              <a:t>4. Tava balss ir gandrīz divreiz vērtīgāka kā Saeimas vēlēšanās.</a:t>
            </a:r>
            <a:endParaRPr b="0" lang="en-CA" sz="18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en-CA" sz="18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0" lang="en-US" sz="1800" spc="-1" strike="noStrike">
                <a:solidFill>
                  <a:srgbClr val="2d2828"/>
                </a:solidFill>
                <a:latin typeface="Fira Sans Condensed"/>
                <a:ea typeface="Microsoft YaHei"/>
              </a:rPr>
              <a:t>  </a:t>
            </a:r>
            <a:r>
              <a:rPr b="0" lang="en-US" sz="1800" spc="-1" strike="noStrike">
                <a:solidFill>
                  <a:srgbClr val="2d2828"/>
                </a:solidFill>
                <a:latin typeface="Fira Sans Condensed"/>
                <a:ea typeface="Microsoft YaHei"/>
              </a:rPr>
              <a:t>3. Lai izrādītu atbalstu Ukrainai un atņemtu balsis pro-Putina partijām</a:t>
            </a:r>
            <a:endParaRPr b="0" lang="en-CA" sz="18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en-CA" sz="18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0" lang="en-US" sz="1800" spc="-1" strike="noStrike">
                <a:solidFill>
                  <a:srgbClr val="2d2828"/>
                </a:solidFill>
                <a:latin typeface="Fira Sans Condensed"/>
                <a:ea typeface="Microsoft YaHei"/>
              </a:rPr>
              <a:t>  </a:t>
            </a:r>
            <a:r>
              <a:rPr b="0" lang="en-US" sz="1800" spc="-1" strike="noStrike">
                <a:solidFill>
                  <a:srgbClr val="2d2828"/>
                </a:solidFill>
                <a:latin typeface="Fira Sans Condensed"/>
                <a:ea typeface="Microsoft YaHei"/>
              </a:rPr>
              <a:t>2. Katra balss, kas ir nodota kādai pro-eiropiskai partijai samazina iespēju, ka kāda pro-krieviska partija pārvarēs 5% barjeru</a:t>
            </a:r>
            <a:endParaRPr b="0" lang="en-CA" sz="18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en-CA" sz="18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0" lang="en-US" sz="1800" spc="-1" strike="noStrike">
                <a:solidFill>
                  <a:srgbClr val="2d2828"/>
                </a:solidFill>
                <a:latin typeface="Fira Sans Condensed"/>
                <a:ea typeface="Microsoft YaHei"/>
              </a:rPr>
              <a:t>  </a:t>
            </a:r>
            <a:r>
              <a:rPr b="0" lang="en-US" sz="1800" spc="-1" strike="noStrike">
                <a:solidFill>
                  <a:srgbClr val="2d2828"/>
                </a:solidFill>
                <a:latin typeface="Fira Sans Condensed"/>
                <a:ea typeface="Microsoft YaHei"/>
              </a:rPr>
              <a:t>1. Jo tu mīli Latviju!  Sameklē pasi un dodies uz iecirkni sestdien, 8. jūnijā!</a:t>
            </a:r>
            <a:endParaRPr b="0" lang="en-CA" sz="18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0" lang="en-CA" sz="1000" spc="-1" strike="noStrike">
                <a:solidFill>
                  <a:srgbClr val="2d2828"/>
                </a:solidFill>
                <a:latin typeface="Arial"/>
                <a:ea typeface="Microsoft YaHei"/>
              </a:rPr>
              <a:t>   </a:t>
            </a:r>
            <a:r>
              <a:rPr b="0" lang="en-US" sz="1800" spc="-1" strike="noStrike">
                <a:solidFill>
                  <a:srgbClr val="2d2828"/>
                </a:solidFill>
                <a:latin typeface="Fira Sans Condensed"/>
              </a:rPr>
              <a:t> </a:t>
            </a:r>
            <a:endParaRPr b="0" lang="en-CA" sz="1800" spc="-1" strike="noStrike">
              <a:latin typeface="Arial"/>
            </a:endParaRPr>
          </a:p>
        </p:txBody>
      </p:sp>
      <p:pic>
        <p:nvPicPr>
          <p:cNvPr id="141" name="Content Placeholder 4_22" descr="A black and grey logo&#10;&#10;Description automatically generated"/>
          <p:cNvPicPr/>
          <p:nvPr/>
        </p:nvPicPr>
        <p:blipFill>
          <a:blip r:embed="rId1"/>
          <a:stretch/>
        </p:blipFill>
        <p:spPr>
          <a:xfrm>
            <a:off x="9880920" y="5909040"/>
            <a:ext cx="1835640" cy="581040"/>
          </a:xfrm>
          <a:prstGeom prst="rect">
            <a:avLst/>
          </a:prstGeom>
          <a:ln w="0">
            <a:noFill/>
          </a:ln>
        </p:spPr>
      </p:pic>
      <p:pic>
        <p:nvPicPr>
          <p:cNvPr id="142" name="" descr=""/>
          <p:cNvPicPr/>
          <p:nvPr/>
        </p:nvPicPr>
        <p:blipFill>
          <a:blip r:embed="rId2"/>
          <a:stretch/>
        </p:blipFill>
        <p:spPr>
          <a:xfrm>
            <a:off x="8980560" y="360000"/>
            <a:ext cx="2539440" cy="144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0ef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874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1" lang="en-US" sz="4400" spc="-1" strike="noStrike">
                <a:solidFill>
                  <a:srgbClr val="2d2828"/>
                </a:solidFill>
                <a:latin typeface="Fira Sans Condensed"/>
              </a:rPr>
              <a:t>Informācijas avoti:</a:t>
            </a:r>
            <a:endParaRPr b="0" lang="en-CA" sz="4400" spc="-1" strike="noStrike">
              <a:latin typeface="Arial"/>
            </a:endParaRPr>
          </a:p>
        </p:txBody>
      </p:sp>
      <p:pic>
        <p:nvPicPr>
          <p:cNvPr id="144" name="Content Placeholder 4_25" descr="A black and grey logo&#10;&#10;Description automatically generated"/>
          <p:cNvPicPr/>
          <p:nvPr/>
        </p:nvPicPr>
        <p:blipFill>
          <a:blip r:embed="rId1"/>
          <a:stretch/>
        </p:blipFill>
        <p:spPr>
          <a:xfrm>
            <a:off x="9880920" y="5909040"/>
            <a:ext cx="1835640" cy="581040"/>
          </a:xfrm>
          <a:prstGeom prst="rect">
            <a:avLst/>
          </a:prstGeom>
          <a:ln w="0">
            <a:noFill/>
          </a:ln>
        </p:spPr>
      </p:pic>
      <p:sp>
        <p:nvSpPr>
          <p:cNvPr id="145" name="CustomShape 2"/>
          <p:cNvSpPr/>
          <p:nvPr/>
        </p:nvSpPr>
        <p:spPr>
          <a:xfrm>
            <a:off x="937800" y="1690200"/>
            <a:ext cx="10581840" cy="512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Aft>
                <a:spcPts val="400"/>
              </a:spcAft>
            </a:pPr>
            <a:endParaRPr b="0" lang="en-CA" sz="1800" spc="-1" strike="noStrike">
              <a:latin typeface="Arial"/>
            </a:endParaRPr>
          </a:p>
          <a:p>
            <a:pPr marL="457200" indent="-456480">
              <a:lnSpc>
                <a:spcPct val="100000"/>
              </a:lnSpc>
              <a:spcAft>
                <a:spcPts val="400"/>
              </a:spcAft>
              <a:buClr>
                <a:srgbClr val="000000"/>
              </a:buClr>
              <a:buFont typeface="Arial"/>
              <a:buChar char="•"/>
            </a:pPr>
            <a:r>
              <a:rPr b="1" lang="lv" sz="2200" spc="-1" strike="noStrike">
                <a:solidFill>
                  <a:srgbClr val="000000"/>
                </a:solidFill>
                <a:latin typeface="Roboto"/>
                <a:ea typeface="Calibri"/>
              </a:rPr>
              <a:t>LNAK mājas lapā www.lnak.net</a:t>
            </a:r>
            <a:r>
              <a:rPr b="0" lang="lv" sz="2200" spc="-1" strike="noStrike">
                <a:solidFill>
                  <a:srgbClr val="000000"/>
                </a:solidFill>
                <a:latin typeface="Roboto"/>
                <a:ea typeface="Calibri"/>
              </a:rPr>
              <a:t>:</a:t>
            </a:r>
            <a:endParaRPr b="0" lang="en-CA" sz="2200" spc="-1" strike="noStrike">
              <a:latin typeface="Arial"/>
            </a:endParaRPr>
          </a:p>
          <a:p>
            <a:pPr lvl="3" marL="864000" indent="-216000">
              <a:lnSpc>
                <a:spcPct val="100000"/>
              </a:lnSpc>
              <a:spcAft>
                <a:spcPts val="4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v" sz="2200" spc="-1" strike="noStrike">
                <a:solidFill>
                  <a:srgbClr val="000000"/>
                </a:solidFill>
                <a:latin typeface="Roboto"/>
                <a:ea typeface="Calibri"/>
              </a:rPr>
              <a:t>ieraksti no Andra Gobiņa un Ivetas Kažokas vadītajiem Zoom semināriem</a:t>
            </a:r>
            <a:endParaRPr b="0" lang="en-CA" sz="2200" spc="-1" strike="noStrike">
              <a:latin typeface="Arial"/>
            </a:endParaRPr>
          </a:p>
          <a:p>
            <a:pPr lvl="3" marL="864000" indent="-216000">
              <a:lnSpc>
                <a:spcPct val="100000"/>
              </a:lnSpc>
              <a:spcAft>
                <a:spcPts val="4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v" sz="2200" spc="-1" strike="noStrike">
                <a:solidFill>
                  <a:srgbClr val="000000"/>
                </a:solidFill>
                <a:latin typeface="Roboto"/>
                <a:ea typeface="Calibri"/>
              </a:rPr>
              <a:t>Paula Raudsepa raksts:  “Ceļvedis 2024.g. EP vēlēšanās”</a:t>
            </a:r>
            <a:endParaRPr b="0" lang="en-CA" sz="2200" spc="-1" strike="noStrike">
              <a:latin typeface="Arial"/>
            </a:endParaRPr>
          </a:p>
          <a:p>
            <a:pPr lvl="3" marL="864000" indent="-216000">
              <a:lnSpc>
                <a:spcPct val="100000"/>
              </a:lnSpc>
              <a:spcAft>
                <a:spcPts val="4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v" sz="2200" spc="-1" strike="noStrike">
                <a:solidFill>
                  <a:srgbClr val="000000"/>
                </a:solidFill>
                <a:latin typeface="Roboto"/>
                <a:ea typeface="Calibri"/>
              </a:rPr>
              <a:t>lsm.lv kandidātu šķirotājs un partiju šķirotājs (</a:t>
            </a:r>
            <a:r>
              <a:rPr b="0" i="1" lang="lv" sz="2200" spc="-1" strike="noStrike">
                <a:solidFill>
                  <a:srgbClr val="000000"/>
                </a:solidFill>
                <a:latin typeface="Roboto"/>
                <a:ea typeface="Calibri"/>
              </a:rPr>
              <a:t>questionnaires</a:t>
            </a:r>
            <a:r>
              <a:rPr b="0" lang="lv" sz="2200" spc="-1" strike="noStrike">
                <a:solidFill>
                  <a:srgbClr val="000000"/>
                </a:solidFill>
                <a:latin typeface="Roboto"/>
                <a:ea typeface="Calibri"/>
              </a:rPr>
              <a:t>)</a:t>
            </a:r>
            <a:endParaRPr b="0" lang="en-CA" sz="2200" spc="-1" strike="noStrike">
              <a:latin typeface="Arial"/>
            </a:endParaRPr>
          </a:p>
          <a:p>
            <a:pPr marL="457200" indent="-456480">
              <a:lnSpc>
                <a:spcPct val="100000"/>
              </a:lnSpc>
              <a:spcAft>
                <a:spcPts val="400"/>
              </a:spcAft>
              <a:buClr>
                <a:srgbClr val="000000"/>
              </a:buClr>
              <a:buFont typeface="Arial"/>
              <a:buChar char="•"/>
            </a:pPr>
            <a:r>
              <a:rPr b="0" lang="lv" sz="2200" spc="-1" strike="noStrike">
                <a:solidFill>
                  <a:srgbClr val="000000"/>
                </a:solidFill>
                <a:latin typeface="Roboto"/>
                <a:ea typeface="Calibri"/>
              </a:rPr>
              <a:t>Centrālās vēlēšanas komitejas mājas lapa ep2024.cvk.lv</a:t>
            </a:r>
            <a:endParaRPr b="0" lang="en-CA" sz="2200" spc="-1" strike="noStrike">
              <a:latin typeface="Arial"/>
            </a:endParaRPr>
          </a:p>
          <a:p>
            <a:pPr marL="457200" indent="-456480">
              <a:lnSpc>
                <a:spcPct val="100000"/>
              </a:lnSpc>
              <a:spcAft>
                <a:spcPts val="400"/>
              </a:spcAft>
              <a:buClr>
                <a:srgbClr val="000000"/>
              </a:buClr>
              <a:buFont typeface="Arial"/>
              <a:buChar char="•"/>
            </a:pPr>
            <a:r>
              <a:rPr b="0" lang="lv" sz="2200" spc="-1" strike="noStrike">
                <a:solidFill>
                  <a:srgbClr val="000000"/>
                </a:solidFill>
                <a:latin typeface="Roboto"/>
                <a:ea typeface="Calibri"/>
              </a:rPr>
              <a:t>lsm.lv/eiroparlamenta-velesanas-2024</a:t>
            </a:r>
            <a:endParaRPr b="0" lang="en-CA" sz="2200" spc="-1" strike="noStrike">
              <a:latin typeface="Arial"/>
            </a:endParaRPr>
          </a:p>
          <a:p>
            <a:pPr marL="457200" indent="-456480">
              <a:lnSpc>
                <a:spcPct val="100000"/>
              </a:lnSpc>
              <a:spcAft>
                <a:spcPts val="400"/>
              </a:spcAft>
              <a:buClr>
                <a:srgbClr val="000000"/>
              </a:buClr>
              <a:buFont typeface="Arial"/>
              <a:buChar char="•"/>
            </a:pPr>
            <a:endParaRPr b="0" lang="en-CA" sz="2200" spc="-1" strike="noStrike">
              <a:latin typeface="Arial"/>
            </a:endParaRPr>
          </a:p>
          <a:p>
            <a:pPr marL="457200" indent="-456480">
              <a:lnSpc>
                <a:spcPct val="100000"/>
              </a:lnSpc>
              <a:spcAft>
                <a:spcPts val="400"/>
              </a:spcAft>
              <a:buClr>
                <a:srgbClr val="000000"/>
              </a:buClr>
              <a:buFont typeface="Arial"/>
              <a:buChar char="•"/>
            </a:pPr>
            <a:r>
              <a:rPr b="0" lang="lv" sz="2200" spc="-1" strike="noStrike">
                <a:solidFill>
                  <a:srgbClr val="000000"/>
                </a:solidFill>
                <a:latin typeface="Roboto"/>
                <a:ea typeface="Calibri"/>
              </a:rPr>
              <a:t>Jautājumi par EP vēlēšanām? Rakstiet uz </a:t>
            </a:r>
            <a:r>
              <a:rPr b="0" lang="lv" sz="2200" spc="-1" strike="noStrike">
                <a:solidFill>
                  <a:srgbClr val="000000"/>
                </a:solidFill>
                <a:latin typeface="Roboto"/>
                <a:ea typeface="Calibri"/>
                <a:hlinkClick r:id="rId2"/>
              </a:rPr>
              <a:t>admin@lnak.org</a:t>
            </a:r>
            <a:r>
              <a:rPr b="0" lang="lv" sz="2200" spc="-1" strike="noStrike">
                <a:solidFill>
                  <a:srgbClr val="000000"/>
                </a:solidFill>
                <a:latin typeface="Roboto"/>
                <a:ea typeface="Calibri"/>
              </a:rPr>
              <a:t> </a:t>
            </a:r>
            <a:endParaRPr b="0" lang="en-CA" sz="22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400"/>
              </a:spcAft>
            </a:pPr>
            <a:r>
              <a:rPr b="0" lang="lv" sz="2200" spc="-1" strike="noStrike">
                <a:solidFill>
                  <a:srgbClr val="000000"/>
                </a:solidFill>
                <a:latin typeface="Roboto"/>
                <a:ea typeface="Calibri"/>
              </a:rPr>
              <a:t>	</a:t>
            </a:r>
            <a:endParaRPr b="0" lang="en-CA" sz="22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400"/>
              </a:spcAft>
            </a:pPr>
            <a:endParaRPr b="0" lang="en-CA" sz="22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400"/>
              </a:spcAft>
            </a:pPr>
            <a:endParaRPr b="0" lang="en-CA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0ef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720000" y="1260000"/>
            <a:ext cx="10514880" cy="132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br/>
            <a:br/>
            <a:br/>
            <a:br/>
            <a:r>
              <a:rPr b="1" lang="en-US" sz="4400" spc="-1" strike="noStrike">
                <a:solidFill>
                  <a:srgbClr val="2d2828"/>
                </a:solidFill>
                <a:latin typeface="Fira Sans Condensed"/>
              </a:rPr>
              <a:t>Nesēdēsim malā. </a:t>
            </a:r>
            <a:br/>
            <a:br/>
            <a:r>
              <a:rPr b="1" lang="en-US" sz="4400" spc="-1" strike="noStrike">
                <a:solidFill>
                  <a:srgbClr val="2d2828"/>
                </a:solidFill>
                <a:latin typeface="Fira Sans Condensed"/>
              </a:rPr>
              <a:t>Izglītosimies.</a:t>
            </a:r>
            <a:br/>
            <a:br/>
            <a:r>
              <a:rPr b="1" lang="en-US" sz="4400" spc="-1" strike="noStrike">
                <a:solidFill>
                  <a:srgbClr val="2d2828"/>
                </a:solidFill>
                <a:latin typeface="Fira Sans Condensed"/>
              </a:rPr>
              <a:t>Balsosim kuplā skaitā.</a:t>
            </a:r>
            <a:endParaRPr b="0" lang="en-CA" sz="44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en-CA" sz="44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en-US" sz="4400" spc="-1" strike="noStrike">
                <a:solidFill>
                  <a:srgbClr val="2d2828"/>
                </a:solidFill>
                <a:latin typeface="Fira Sans Condensed"/>
              </a:rPr>
              <a:t>Mudiniet radus, draugus un paziņas balsot.</a:t>
            </a:r>
            <a:br/>
            <a:r>
              <a:rPr b="1" lang="en-US" sz="4400" spc="-1" strike="noStrike">
                <a:solidFill>
                  <a:srgbClr val="2d2828"/>
                </a:solidFill>
                <a:latin typeface="Fira Sans Condensed"/>
              </a:rPr>
              <a:t> </a:t>
            </a:r>
            <a:br/>
            <a:r>
              <a:rPr b="1" lang="en-US" sz="4400" spc="-1" strike="noStrike">
                <a:solidFill>
                  <a:srgbClr val="2d2828"/>
                </a:solidFill>
                <a:latin typeface="Fira Sans Condensed"/>
              </a:rPr>
              <a:t>Parādīsim, ka Kanādas latviešiem rūp Latvijas valsts un tautas nākotne.</a:t>
            </a:r>
            <a:endParaRPr b="0" lang="en-CA" sz="4400" spc="-1" strike="noStrike">
              <a:latin typeface="Arial"/>
            </a:endParaRPr>
          </a:p>
        </p:txBody>
      </p:sp>
      <p:pic>
        <p:nvPicPr>
          <p:cNvPr id="147" name="Content Placeholder 4_27" descr="A black and grey logo&#10;&#10;Description automatically generated"/>
          <p:cNvPicPr/>
          <p:nvPr/>
        </p:nvPicPr>
        <p:blipFill>
          <a:blip r:embed="rId1"/>
          <a:stretch/>
        </p:blipFill>
        <p:spPr>
          <a:xfrm>
            <a:off x="9880920" y="5909040"/>
            <a:ext cx="1835640" cy="581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0ef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1" lang="en-US" sz="4400" spc="-1" strike="noStrike">
                <a:solidFill>
                  <a:srgbClr val="2d2828"/>
                </a:solidFill>
                <a:latin typeface="Fira Sans Condensed"/>
              </a:rPr>
              <a:t>Saturs</a:t>
            </a:r>
            <a:endParaRPr b="0" lang="en-CA" sz="4400" spc="-1" strike="noStrike">
              <a:latin typeface="Arial"/>
            </a:endParaRPr>
          </a:p>
        </p:txBody>
      </p:sp>
      <p:pic>
        <p:nvPicPr>
          <p:cNvPr id="81" name="Content Placeholder 4" descr="A black and grey logo&#10;&#10;Description automatically generated"/>
          <p:cNvPicPr/>
          <p:nvPr/>
        </p:nvPicPr>
        <p:blipFill>
          <a:blip r:embed="rId1"/>
          <a:stretch/>
        </p:blipFill>
        <p:spPr>
          <a:xfrm>
            <a:off x="9880920" y="5909040"/>
            <a:ext cx="1835640" cy="581040"/>
          </a:xfrm>
          <a:prstGeom prst="rect">
            <a:avLst/>
          </a:prstGeom>
          <a:ln w="0">
            <a:noFill/>
          </a:ln>
        </p:spPr>
      </p:pic>
      <p:sp>
        <p:nvSpPr>
          <p:cNvPr id="82" name="CustomShape 2"/>
          <p:cNvSpPr/>
          <p:nvPr/>
        </p:nvSpPr>
        <p:spPr>
          <a:xfrm>
            <a:off x="757800" y="1800000"/>
            <a:ext cx="10581840" cy="242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457200" indent="-456480">
              <a:lnSpc>
                <a:spcPct val="100000"/>
              </a:lnSpc>
              <a:spcAft>
                <a:spcPts val="400"/>
              </a:spcAft>
              <a:buClr>
                <a:srgbClr val="000000"/>
              </a:buClr>
              <a:buFont typeface="Arial"/>
              <a:buChar char="•"/>
            </a:pPr>
            <a:r>
              <a:rPr b="0" lang="lv" sz="2800" spc="-1" strike="noStrike">
                <a:solidFill>
                  <a:srgbClr val="000000"/>
                </a:solidFill>
                <a:latin typeface="Roboto"/>
                <a:ea typeface="Calibri"/>
              </a:rPr>
              <a:t>Pārskats</a:t>
            </a:r>
            <a:endParaRPr b="0" lang="en-CA" sz="2800" spc="-1" strike="noStrike">
              <a:latin typeface="Arial"/>
            </a:endParaRPr>
          </a:p>
          <a:p>
            <a:pPr marL="457200" indent="-456480">
              <a:lnSpc>
                <a:spcPct val="100000"/>
              </a:lnSpc>
              <a:spcAft>
                <a:spcPts val="400"/>
              </a:spcAft>
              <a:buClr>
                <a:srgbClr val="000000"/>
              </a:buClr>
              <a:buFont typeface="Arial"/>
              <a:buChar char="•"/>
            </a:pPr>
            <a:r>
              <a:rPr b="0" lang="lv" sz="2800" spc="-1" strike="noStrike">
                <a:solidFill>
                  <a:srgbClr val="000000"/>
                </a:solidFill>
                <a:latin typeface="Roboto"/>
                <a:ea typeface="Calibri"/>
              </a:rPr>
              <a:t>Kā balsot</a:t>
            </a:r>
            <a:endParaRPr b="0" lang="en-CA" sz="2800" spc="-1" strike="noStrike">
              <a:latin typeface="Arial"/>
            </a:endParaRPr>
          </a:p>
          <a:p>
            <a:pPr marL="457200" indent="-456480">
              <a:lnSpc>
                <a:spcPct val="100000"/>
              </a:lnSpc>
              <a:spcAft>
                <a:spcPts val="400"/>
              </a:spcAft>
              <a:buClr>
                <a:srgbClr val="000000"/>
              </a:buClr>
              <a:buFont typeface="Arial"/>
              <a:buChar char="•"/>
            </a:pPr>
            <a:r>
              <a:rPr b="0" lang="lv" sz="2800" spc="-1" strike="noStrike">
                <a:solidFill>
                  <a:srgbClr val="000000"/>
                </a:solidFill>
                <a:latin typeface="Roboto"/>
                <a:ea typeface="Calibri"/>
              </a:rPr>
              <a:t>Par ko balsot</a:t>
            </a:r>
            <a:endParaRPr b="0" lang="en-CA" sz="2800" spc="-1" strike="noStrike">
              <a:latin typeface="Arial"/>
            </a:endParaRPr>
          </a:p>
          <a:p>
            <a:pPr marL="457200" indent="-456480">
              <a:lnSpc>
                <a:spcPct val="100000"/>
              </a:lnSpc>
              <a:spcAft>
                <a:spcPts val="400"/>
              </a:spcAft>
              <a:buClr>
                <a:srgbClr val="000000"/>
              </a:buClr>
              <a:buFont typeface="Arial"/>
              <a:buChar char="•"/>
            </a:pPr>
            <a:r>
              <a:rPr b="0" lang="lv" sz="2800" spc="-1" strike="noStrike">
                <a:solidFill>
                  <a:srgbClr val="000000"/>
                </a:solidFill>
                <a:latin typeface="Roboto"/>
                <a:ea typeface="Calibri"/>
              </a:rPr>
              <a:t>Kāpēc balsot</a:t>
            </a:r>
            <a:endParaRPr b="0" lang="en-CA" sz="2800" spc="-1" strike="noStrike">
              <a:latin typeface="Arial"/>
            </a:endParaRPr>
          </a:p>
          <a:p>
            <a:pPr marL="457200" indent="-456480">
              <a:lnSpc>
                <a:spcPct val="100000"/>
              </a:lnSpc>
              <a:spcAft>
                <a:spcPts val="400"/>
              </a:spcAft>
              <a:buClr>
                <a:srgbClr val="000000"/>
              </a:buClr>
              <a:buFont typeface="Arial"/>
              <a:buChar char="•"/>
            </a:pPr>
            <a:r>
              <a:rPr b="0" lang="lv" sz="2800" spc="-1" strike="noStrike">
                <a:solidFill>
                  <a:srgbClr val="000000"/>
                </a:solidFill>
                <a:latin typeface="Roboto"/>
                <a:ea typeface="Calibri"/>
              </a:rPr>
              <a:t>Informācijas avoti</a:t>
            </a:r>
            <a:endParaRPr b="0" lang="en-CA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0ef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1" lang="en-US" sz="4400" spc="-1" strike="noStrike">
                <a:solidFill>
                  <a:srgbClr val="2d2828"/>
                </a:solidFill>
                <a:latin typeface="Fira Sans Condensed"/>
              </a:rPr>
              <a:t>Eiropas Parlaments</a:t>
            </a:r>
            <a:endParaRPr b="0" lang="en-CA" sz="4400" spc="-1" strike="noStrike">
              <a:latin typeface="Arial"/>
            </a:endParaRPr>
          </a:p>
        </p:txBody>
      </p:sp>
      <p:pic>
        <p:nvPicPr>
          <p:cNvPr id="84" name="Content Placeholder 4_8" descr="A black and grey logo&#10;&#10;Description automatically generated"/>
          <p:cNvPicPr/>
          <p:nvPr/>
        </p:nvPicPr>
        <p:blipFill>
          <a:blip r:embed="rId1"/>
          <a:stretch/>
        </p:blipFill>
        <p:spPr>
          <a:xfrm>
            <a:off x="9880920" y="5909040"/>
            <a:ext cx="1835640" cy="581040"/>
          </a:xfrm>
          <a:prstGeom prst="rect">
            <a:avLst/>
          </a:prstGeom>
          <a:ln w="0">
            <a:noFill/>
          </a:ln>
        </p:spPr>
      </p:pic>
      <p:sp>
        <p:nvSpPr>
          <p:cNvPr id="85" name="CustomShape 2"/>
          <p:cNvSpPr/>
          <p:nvPr/>
        </p:nvSpPr>
        <p:spPr>
          <a:xfrm>
            <a:off x="834840" y="1799640"/>
            <a:ext cx="10581840" cy="483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457200" indent="-456480">
              <a:lnSpc>
                <a:spcPct val="100000"/>
              </a:lnSpc>
              <a:spcAft>
                <a:spcPts val="400"/>
              </a:spcAft>
              <a:buClr>
                <a:srgbClr val="000000"/>
              </a:buClr>
              <a:buFont typeface="Arial"/>
              <a:buChar char="•"/>
            </a:pPr>
            <a:r>
              <a:rPr b="0" lang="lv" sz="2600" spc="-1" strike="noStrike">
                <a:solidFill>
                  <a:srgbClr val="000000"/>
                </a:solidFill>
                <a:latin typeface="Roboto"/>
                <a:ea typeface="Calibri"/>
              </a:rPr>
              <a:t>ievēlēs 720 deputātus, 9 no Latvijas</a:t>
            </a:r>
            <a:endParaRPr b="0" lang="en-CA" sz="2600" spc="-1" strike="noStrike">
              <a:latin typeface="Arial"/>
            </a:endParaRPr>
          </a:p>
          <a:p>
            <a:pPr marL="457200" indent="-456480">
              <a:lnSpc>
                <a:spcPct val="100000"/>
              </a:lnSpc>
              <a:spcAft>
                <a:spcPts val="400"/>
              </a:spcAft>
              <a:buClr>
                <a:srgbClr val="000000"/>
              </a:buClr>
              <a:buFont typeface="Arial"/>
              <a:buChar char="•"/>
            </a:pPr>
            <a:r>
              <a:rPr b="0" lang="lv" sz="2600" spc="-1" strike="noStrike">
                <a:solidFill>
                  <a:srgbClr val="000000"/>
                </a:solidFill>
                <a:latin typeface="Roboto"/>
                <a:ea typeface="Calibri"/>
              </a:rPr>
              <a:t>EP vēlēšanas notiek ik pa 5 gadiem</a:t>
            </a:r>
            <a:endParaRPr b="0" lang="en-CA" sz="2600" spc="-1" strike="noStrike">
              <a:latin typeface="Arial"/>
            </a:endParaRPr>
          </a:p>
          <a:p>
            <a:pPr marL="457200" indent="-456480">
              <a:lnSpc>
                <a:spcPct val="100000"/>
              </a:lnSpc>
              <a:spcAft>
                <a:spcPts val="400"/>
              </a:spcAft>
              <a:buClr>
                <a:srgbClr val="000000"/>
              </a:buClr>
              <a:buFont typeface="Arial"/>
              <a:buChar char="•"/>
            </a:pPr>
            <a:endParaRPr b="0" lang="en-CA" sz="2600" spc="-1" strike="noStrike">
              <a:latin typeface="Arial"/>
            </a:endParaRPr>
          </a:p>
          <a:p>
            <a:pPr marL="457200" indent="-456480">
              <a:lnSpc>
                <a:spcPct val="100000"/>
              </a:lnSpc>
              <a:spcAft>
                <a:spcPts val="400"/>
              </a:spcAft>
              <a:buClr>
                <a:srgbClr val="000000"/>
              </a:buClr>
              <a:buFont typeface="Arial"/>
              <a:buChar char="•"/>
            </a:pPr>
            <a:r>
              <a:rPr b="0" lang="lv" sz="2600" spc="-1" strike="noStrike">
                <a:solidFill>
                  <a:srgbClr val="000000"/>
                </a:solidFill>
                <a:latin typeface="Roboto"/>
                <a:ea typeface="Calibri"/>
              </a:rPr>
              <a:t>Latvijas deputāti:</a:t>
            </a:r>
            <a:endParaRPr b="0" lang="en-CA" sz="2600" spc="-1" strike="noStrike">
              <a:latin typeface="Arial"/>
            </a:endParaRPr>
          </a:p>
          <a:p>
            <a:pPr lvl="4" marL="1080000" indent="-216000">
              <a:lnSpc>
                <a:spcPct val="100000"/>
              </a:lnSpc>
              <a:spcAft>
                <a:spcPts val="4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v" sz="2600" spc="-1" strike="noStrike">
                <a:solidFill>
                  <a:srgbClr val="000000"/>
                </a:solidFill>
                <a:latin typeface="Roboto"/>
                <a:ea typeface="Calibri"/>
              </a:rPr>
              <a:t>strādā komitejās un veido likumprojektus, kas iespaido Latviju</a:t>
            </a:r>
            <a:endParaRPr b="0" lang="en-CA" sz="2600" spc="-1" strike="noStrike">
              <a:latin typeface="Arial"/>
            </a:endParaRPr>
          </a:p>
          <a:p>
            <a:pPr lvl="4" marL="1080000" indent="-216000">
              <a:lnSpc>
                <a:spcPct val="100000"/>
              </a:lnSpc>
              <a:spcAft>
                <a:spcPts val="4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v" sz="2600" spc="-1" strike="noStrike">
                <a:solidFill>
                  <a:srgbClr val="000000"/>
                </a:solidFill>
                <a:latin typeface="Roboto"/>
                <a:ea typeface="Calibri"/>
              </a:rPr>
              <a:t>var būt ievēlēti pildīt augstus amatus, piem. Valdis Dombrovskis – Eiropas Komisijas izpildviceprezidents (nākamais aiz Ursula von der Leyen)</a:t>
            </a:r>
            <a:endParaRPr b="0" lang="en-CA" sz="2600" spc="-1" strike="noStrike">
              <a:latin typeface="Arial"/>
            </a:endParaRPr>
          </a:p>
          <a:p>
            <a:pPr lvl="4" marL="1080000" indent="-216000">
              <a:lnSpc>
                <a:spcPct val="100000"/>
              </a:lnSpc>
              <a:spcAft>
                <a:spcPts val="4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v" sz="2600" spc="-1" strike="noStrike">
                <a:solidFill>
                  <a:srgbClr val="000000"/>
                </a:solidFill>
                <a:latin typeface="Roboto"/>
                <a:ea typeface="Calibri"/>
              </a:rPr>
              <a:t>veido Latvijas tēlu Eiropā</a:t>
            </a:r>
            <a:endParaRPr b="0" lang="en-CA" sz="26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400"/>
              </a:spcAft>
            </a:pPr>
            <a:endParaRPr b="0" lang="en-CA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0ef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1" lang="en-US" sz="4400" spc="-1" strike="noStrike">
                <a:solidFill>
                  <a:srgbClr val="2d2828"/>
                </a:solidFill>
                <a:latin typeface="Fira Sans Condensed"/>
              </a:rPr>
              <a:t>Balsotāju aktivitāte</a:t>
            </a:r>
            <a:br/>
            <a:r>
              <a:rPr b="1" lang="en-US" sz="4400" spc="-1" strike="noStrike">
                <a:solidFill>
                  <a:srgbClr val="2d2828"/>
                </a:solidFill>
                <a:latin typeface="Fira Sans Condensed"/>
              </a:rPr>
              <a:t>Mūsu balsīm ir svars!</a:t>
            </a:r>
            <a:endParaRPr b="0" lang="en-CA" sz="4400" spc="-1" strike="noStrike">
              <a:latin typeface="Arial"/>
            </a:endParaRPr>
          </a:p>
        </p:txBody>
      </p:sp>
      <p:pic>
        <p:nvPicPr>
          <p:cNvPr id="87" name="Content Placeholder 4_0" descr="A black and grey logo&#10;&#10;Description automatically generated"/>
          <p:cNvPicPr/>
          <p:nvPr/>
        </p:nvPicPr>
        <p:blipFill>
          <a:blip r:embed="rId1"/>
          <a:stretch/>
        </p:blipFill>
        <p:spPr>
          <a:xfrm>
            <a:off x="9880920" y="5909040"/>
            <a:ext cx="1835640" cy="581040"/>
          </a:xfrm>
          <a:prstGeom prst="rect">
            <a:avLst/>
          </a:prstGeom>
          <a:ln w="0">
            <a:noFill/>
          </a:ln>
        </p:spPr>
      </p:pic>
      <p:sp>
        <p:nvSpPr>
          <p:cNvPr id="88" name="CustomShape 2"/>
          <p:cNvSpPr/>
          <p:nvPr/>
        </p:nvSpPr>
        <p:spPr>
          <a:xfrm>
            <a:off x="834840" y="1799640"/>
            <a:ext cx="10581840" cy="285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89" name="" descr=""/>
          <p:cNvPicPr/>
          <p:nvPr/>
        </p:nvPicPr>
        <p:blipFill>
          <a:blip r:embed="rId2"/>
          <a:srcRect l="0" t="8847" r="32057" b="61384"/>
          <a:stretch/>
        </p:blipFill>
        <p:spPr>
          <a:xfrm>
            <a:off x="995400" y="1922040"/>
            <a:ext cx="7315560" cy="3804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0ef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1" lang="en-US" sz="4400" spc="-1" strike="noStrike">
                <a:solidFill>
                  <a:srgbClr val="2d2828"/>
                </a:solidFill>
                <a:latin typeface="Fira Sans Condensed"/>
              </a:rPr>
              <a:t>Balsotāju aktivitāte</a:t>
            </a:r>
            <a:br/>
            <a:r>
              <a:rPr b="1" lang="en-US" sz="4400" spc="-1" strike="noStrike">
                <a:solidFill>
                  <a:srgbClr val="2d2828"/>
                </a:solidFill>
                <a:latin typeface="Fira Sans Condensed"/>
              </a:rPr>
              <a:t>Mūsu balsīm ir liels svars!</a:t>
            </a:r>
            <a:endParaRPr b="0" lang="en-CA" sz="4400" spc="-1" strike="noStrike">
              <a:latin typeface="Arial"/>
            </a:endParaRPr>
          </a:p>
        </p:txBody>
      </p:sp>
      <p:pic>
        <p:nvPicPr>
          <p:cNvPr id="91" name="Content Placeholder 4_26" descr="A black and grey logo&#10;&#10;Description automatically generated"/>
          <p:cNvPicPr/>
          <p:nvPr/>
        </p:nvPicPr>
        <p:blipFill>
          <a:blip r:embed="rId1"/>
          <a:stretch/>
        </p:blipFill>
        <p:spPr>
          <a:xfrm>
            <a:off x="9880920" y="5909040"/>
            <a:ext cx="1835640" cy="581040"/>
          </a:xfrm>
          <a:prstGeom prst="rect">
            <a:avLst/>
          </a:prstGeom>
          <a:ln w="0">
            <a:noFill/>
          </a:ln>
        </p:spPr>
      </p:pic>
      <p:sp>
        <p:nvSpPr>
          <p:cNvPr id="92" name="CustomShape 2"/>
          <p:cNvSpPr/>
          <p:nvPr/>
        </p:nvSpPr>
        <p:spPr>
          <a:xfrm>
            <a:off x="834840" y="1799640"/>
            <a:ext cx="10581840" cy="285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93" name=""/>
          <p:cNvGraphicFramePr/>
          <p:nvPr/>
        </p:nvGraphicFramePr>
        <p:xfrm>
          <a:off x="721440" y="1527480"/>
          <a:ext cx="5759640" cy="323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4" name=""/>
          <p:cNvGraphicFramePr/>
          <p:nvPr/>
        </p:nvGraphicFramePr>
        <p:xfrm>
          <a:off x="5580000" y="1620000"/>
          <a:ext cx="5759640" cy="323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5" name="TextShape 3"/>
          <p:cNvSpPr txBox="1"/>
          <p:nvPr/>
        </p:nvSpPr>
        <p:spPr>
          <a:xfrm>
            <a:off x="1568880" y="5360760"/>
            <a:ext cx="5947560" cy="1114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en-CA" sz="1800" spc="-1" strike="noStrike">
                <a:latin typeface="Arial"/>
              </a:rPr>
              <a:t>Kanādā:</a:t>
            </a:r>
            <a:endParaRPr b="0" lang="en-CA" sz="1800" spc="-1" strike="noStrike">
              <a:latin typeface="Arial"/>
            </a:endParaRPr>
          </a:p>
          <a:p>
            <a:r>
              <a:rPr b="0" lang="en-CA" sz="1800" spc="-1" strike="noStrike">
                <a:latin typeface="Arial"/>
              </a:rPr>
              <a:t>2019 EP: 79 nobalsoja (34 Otavā, 45 pa pastu)</a:t>
            </a:r>
            <a:endParaRPr b="0" lang="en-CA" sz="1800" spc="-1" strike="noStrike">
              <a:latin typeface="Arial"/>
            </a:endParaRPr>
          </a:p>
          <a:p>
            <a:r>
              <a:rPr b="0" lang="en-CA" sz="1800" spc="-1" strike="noStrike">
                <a:latin typeface="Arial"/>
              </a:rPr>
              <a:t>2022 Saeima: 607 nobalsoja (537 iecirkņos, 70 pa pastu)</a:t>
            </a:r>
            <a:endParaRPr b="0" lang="en-CA" sz="1800" spc="-1" strike="noStrike">
              <a:latin typeface="Arial"/>
            </a:endParaRPr>
          </a:p>
          <a:p>
            <a:r>
              <a:rPr b="0" lang="en-CA" sz="1800" spc="-1" strike="noStrike">
                <a:latin typeface="Arial"/>
              </a:rPr>
              <a:t>.... 340 Toronto, 64 Otavā, 83 Vankūverā, 50 Montrealā</a:t>
            </a:r>
            <a:endParaRPr b="0" lang="en-CA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0ef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1" lang="en-US" sz="4400" spc="-1" strike="noStrike">
                <a:solidFill>
                  <a:srgbClr val="2d2828"/>
                </a:solidFill>
                <a:latin typeface="Fira Sans Condensed"/>
              </a:rPr>
              <a:t>Partijas un kandidāti</a:t>
            </a:r>
            <a:endParaRPr b="0" lang="en-CA" sz="4400" spc="-1" strike="noStrike">
              <a:latin typeface="Arial"/>
            </a:endParaRPr>
          </a:p>
        </p:txBody>
      </p:sp>
      <p:pic>
        <p:nvPicPr>
          <p:cNvPr id="97" name="Content Placeholder 4_2" descr="A black and grey logo&#10;&#10;Description automatically generated"/>
          <p:cNvPicPr/>
          <p:nvPr/>
        </p:nvPicPr>
        <p:blipFill>
          <a:blip r:embed="rId1"/>
          <a:stretch/>
        </p:blipFill>
        <p:spPr>
          <a:xfrm>
            <a:off x="9880920" y="5909040"/>
            <a:ext cx="1835640" cy="581040"/>
          </a:xfrm>
          <a:prstGeom prst="rect">
            <a:avLst/>
          </a:prstGeom>
          <a:ln w="0">
            <a:noFill/>
          </a:ln>
        </p:spPr>
      </p:pic>
      <p:sp>
        <p:nvSpPr>
          <p:cNvPr id="98" name="CustomShape 2"/>
          <p:cNvSpPr/>
          <p:nvPr/>
        </p:nvSpPr>
        <p:spPr>
          <a:xfrm>
            <a:off x="937800" y="1690200"/>
            <a:ext cx="10581840" cy="147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Aft>
                <a:spcPts val="400"/>
              </a:spcAft>
            </a:pPr>
            <a:r>
              <a:rPr b="0" lang="lv" sz="2800" spc="-1" strike="noStrike">
                <a:solidFill>
                  <a:srgbClr val="000000"/>
                </a:solidFill>
                <a:latin typeface="Roboto"/>
                <a:ea typeface="Calibri"/>
              </a:rPr>
              <a:t>16 partijas ar kopā 271 kandidātiem</a:t>
            </a:r>
            <a:endParaRPr b="0" lang="en-CA" sz="28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400"/>
              </a:spcAft>
            </a:pPr>
            <a:endParaRPr b="0" lang="en-CA" sz="28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400"/>
              </a:spcAft>
            </a:pPr>
            <a:endParaRPr b="0" lang="en-CA" sz="2800" spc="-1" strike="noStrike">
              <a:latin typeface="Arial"/>
            </a:endParaRPr>
          </a:p>
        </p:txBody>
      </p:sp>
      <p:pic>
        <p:nvPicPr>
          <p:cNvPr id="99" name="" descr=""/>
          <p:cNvPicPr/>
          <p:nvPr/>
        </p:nvPicPr>
        <p:blipFill>
          <a:blip r:embed="rId2"/>
          <a:stretch/>
        </p:blipFill>
        <p:spPr>
          <a:xfrm>
            <a:off x="1440000" y="2340000"/>
            <a:ext cx="4939560" cy="4139640"/>
          </a:xfrm>
          <a:prstGeom prst="rect">
            <a:avLst/>
          </a:prstGeom>
          <a:ln w="0">
            <a:noFill/>
          </a:ln>
        </p:spPr>
      </p:pic>
      <p:sp>
        <p:nvSpPr>
          <p:cNvPr id="100" name="CustomShape 3"/>
          <p:cNvSpPr/>
          <p:nvPr/>
        </p:nvSpPr>
        <p:spPr>
          <a:xfrm>
            <a:off x="7200000" y="2520000"/>
            <a:ext cx="4252320" cy="161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CA" sz="2800" spc="-1" strike="noStrike">
                <a:latin typeface="Arial"/>
              </a:rPr>
              <a:t>Ir jāizvēlās VIENA partija par kuru balsot</a:t>
            </a:r>
            <a:endParaRPr b="0" lang="en-CA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0ef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1" lang="en-US" sz="4400" spc="-1" strike="noStrike">
                <a:solidFill>
                  <a:srgbClr val="2d2828"/>
                </a:solidFill>
                <a:latin typeface="Fira Sans Condensed"/>
              </a:rPr>
              <a:t>Katrai partijai ir sava vēlēšanas zīme kur ir uzskaitīti visi kandidāti</a:t>
            </a:r>
            <a:endParaRPr b="0" lang="en-CA" sz="4400" spc="-1" strike="noStrike">
              <a:latin typeface="Arial"/>
            </a:endParaRPr>
          </a:p>
        </p:txBody>
      </p:sp>
      <p:pic>
        <p:nvPicPr>
          <p:cNvPr id="102" name="Content Placeholder 4_4" descr="A black and grey logo&#10;&#10;Description automatically generated"/>
          <p:cNvPicPr/>
          <p:nvPr/>
        </p:nvPicPr>
        <p:blipFill>
          <a:blip r:embed="rId1"/>
          <a:stretch/>
        </p:blipFill>
        <p:spPr>
          <a:xfrm>
            <a:off x="9880920" y="5909040"/>
            <a:ext cx="1835640" cy="581040"/>
          </a:xfrm>
          <a:prstGeom prst="rect">
            <a:avLst/>
          </a:prstGeom>
          <a:ln w="0">
            <a:noFill/>
          </a:ln>
        </p:spPr>
      </p:pic>
      <p:pic>
        <p:nvPicPr>
          <p:cNvPr id="103" name="" descr=""/>
          <p:cNvPicPr/>
          <p:nvPr/>
        </p:nvPicPr>
        <p:blipFill>
          <a:blip r:embed="rId2"/>
          <a:srcRect l="9213" t="8364" r="12402" b="8994"/>
          <a:stretch/>
        </p:blipFill>
        <p:spPr>
          <a:xfrm>
            <a:off x="1107360" y="1620000"/>
            <a:ext cx="2873160" cy="5007240"/>
          </a:xfrm>
          <a:prstGeom prst="rect">
            <a:avLst/>
          </a:prstGeom>
          <a:ln w="0">
            <a:noFill/>
          </a:ln>
        </p:spPr>
      </p:pic>
      <p:sp>
        <p:nvSpPr>
          <p:cNvPr id="104" name="CustomShape 2"/>
          <p:cNvSpPr/>
          <p:nvPr/>
        </p:nvSpPr>
        <p:spPr>
          <a:xfrm>
            <a:off x="4524840" y="1690200"/>
            <a:ext cx="5914800" cy="280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CA" sz="2400" spc="-1" strike="noStrike">
                <a:latin typeface="Arial"/>
              </a:rPr>
              <a:t>Kad esi izvēlējies partiju/vēlēšanu zīmi, ir  jāizdomā kurus kandidātus vēlies atbalstīt vai neatbalstīt.</a:t>
            </a:r>
            <a:endParaRPr b="0" lang="en-CA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CA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CA" sz="2400" spc="-1" strike="noStrike">
                <a:latin typeface="Arial"/>
              </a:rPr>
              <a:t>Pretī katra kandidāta vārdu, var: </a:t>
            </a:r>
            <a:endParaRPr b="0" lang="en-CA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CA" sz="2400" spc="-1" strike="noStrike">
                <a:latin typeface="Arial"/>
              </a:rPr>
              <a:t>- neizdarīt atzīmi</a:t>
            </a:r>
            <a:endParaRPr b="0" lang="en-CA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CA" sz="2400" spc="-1" strike="noStrike">
                <a:latin typeface="Arial"/>
              </a:rPr>
              <a:t>- izdarīt atzīmi “+” pieliekot tam kandidātam vienu punktu</a:t>
            </a:r>
            <a:endParaRPr b="0" lang="en-CA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CA" sz="2400" spc="-1" strike="noStrike">
                <a:latin typeface="Arial"/>
              </a:rPr>
              <a:t>- svītrot kandidāta vārdu un uzvārdu, atņemot vienu punktu</a:t>
            </a:r>
            <a:endParaRPr b="0" lang="en-CA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0ef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1" lang="en-US" sz="4400" spc="-1" strike="noStrike">
                <a:solidFill>
                  <a:srgbClr val="2d2828"/>
                </a:solidFill>
                <a:latin typeface="Fira Sans Condensed"/>
              </a:rPr>
              <a:t>Katrai partijai ir sava vēlēšanas zīme kur ir uzskaitīti visi kandidāti</a:t>
            </a:r>
            <a:endParaRPr b="0" lang="en-CA" sz="4400" spc="-1" strike="noStrike">
              <a:latin typeface="Arial"/>
            </a:endParaRPr>
          </a:p>
        </p:txBody>
      </p:sp>
      <p:pic>
        <p:nvPicPr>
          <p:cNvPr id="106" name="Content Placeholder 4_5" descr="A black and grey logo&#10;&#10;Description automatically generated"/>
          <p:cNvPicPr/>
          <p:nvPr/>
        </p:nvPicPr>
        <p:blipFill>
          <a:blip r:embed="rId1"/>
          <a:stretch/>
        </p:blipFill>
        <p:spPr>
          <a:xfrm>
            <a:off x="9880920" y="5909040"/>
            <a:ext cx="1835640" cy="581040"/>
          </a:xfrm>
          <a:prstGeom prst="rect">
            <a:avLst/>
          </a:prstGeom>
          <a:ln w="0">
            <a:noFill/>
          </a:ln>
        </p:spPr>
      </p:pic>
      <p:sp>
        <p:nvSpPr>
          <p:cNvPr id="107" name="CustomShape 2"/>
          <p:cNvSpPr/>
          <p:nvPr/>
        </p:nvSpPr>
        <p:spPr>
          <a:xfrm>
            <a:off x="4524840" y="1690200"/>
            <a:ext cx="5914800" cy="280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CA" sz="2400" spc="-1" strike="noStrike">
                <a:latin typeface="Arial"/>
              </a:rPr>
              <a:t>Kad esi izvēlējies partiju/vēlēšanu zīmi, ir  jāizdomā kurus kandidātus vēlies atbalstīt vai neatbalstīt.</a:t>
            </a:r>
            <a:endParaRPr b="0" lang="en-CA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CA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CA" sz="2400" spc="-1" strike="noStrike">
                <a:latin typeface="Arial"/>
              </a:rPr>
              <a:t>Pretī katra kandidāta vārdu, var: </a:t>
            </a:r>
            <a:endParaRPr b="0" lang="en-CA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CA" sz="2400" spc="-1" strike="noStrike">
                <a:latin typeface="Arial"/>
              </a:rPr>
              <a:t>- neizdarīt atzīmi</a:t>
            </a:r>
            <a:endParaRPr b="0" lang="en-CA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CA" sz="2400" spc="-1" strike="noStrike">
                <a:latin typeface="Arial"/>
              </a:rPr>
              <a:t>- izdarīt atzīmi “+”, pieliekot kandidātam vienu punktu</a:t>
            </a:r>
            <a:endParaRPr b="0" lang="en-CA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CA" sz="2400" spc="-1" strike="noStrike">
                <a:latin typeface="Arial"/>
              </a:rPr>
              <a:t>- svītrot kandidāta vārdu un uzvārdu, atņemot kandidātam vienu punktu</a:t>
            </a:r>
            <a:endParaRPr b="0" lang="en-CA" sz="2400" spc="-1" strike="noStrike">
              <a:latin typeface="Arial"/>
            </a:endParaRPr>
          </a:p>
        </p:txBody>
      </p:sp>
      <p:pic>
        <p:nvPicPr>
          <p:cNvPr id="108" name="" descr=""/>
          <p:cNvPicPr/>
          <p:nvPr/>
        </p:nvPicPr>
        <p:blipFill>
          <a:blip r:embed="rId2"/>
          <a:srcRect l="8659" t="10099" r="8907" b="8529"/>
          <a:stretch/>
        </p:blipFill>
        <p:spPr>
          <a:xfrm>
            <a:off x="782280" y="1620000"/>
            <a:ext cx="3177360" cy="5184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0ef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1" lang="en-US" sz="4400" spc="-1" strike="noStrike">
                <a:solidFill>
                  <a:srgbClr val="2d2828"/>
                </a:solidFill>
                <a:latin typeface="Fira Sans Condensed"/>
              </a:rPr>
              <a:t>Ir svarīgi pielikt krustiņus un svītrot vārdus!</a:t>
            </a:r>
            <a:endParaRPr b="0" lang="en-CA" sz="4400" spc="-1" strike="noStrike">
              <a:latin typeface="Arial"/>
            </a:endParaRPr>
          </a:p>
        </p:txBody>
      </p:sp>
      <p:pic>
        <p:nvPicPr>
          <p:cNvPr id="110" name="Content Placeholder 4_7" descr="A black and grey logo&#10;&#10;Description automatically generated"/>
          <p:cNvPicPr/>
          <p:nvPr/>
        </p:nvPicPr>
        <p:blipFill>
          <a:blip r:embed="rId1"/>
          <a:stretch/>
        </p:blipFill>
        <p:spPr>
          <a:xfrm>
            <a:off x="9880920" y="5909040"/>
            <a:ext cx="1835640" cy="581040"/>
          </a:xfrm>
          <a:prstGeom prst="rect">
            <a:avLst/>
          </a:prstGeom>
          <a:ln w="0">
            <a:noFill/>
          </a:ln>
        </p:spPr>
      </p:pic>
      <p:sp>
        <p:nvSpPr>
          <p:cNvPr id="111" name="CustomShape 2"/>
          <p:cNvSpPr/>
          <p:nvPr/>
        </p:nvSpPr>
        <p:spPr>
          <a:xfrm>
            <a:off x="757800" y="1800000"/>
            <a:ext cx="10581840" cy="4132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457200" indent="-456480">
              <a:lnSpc>
                <a:spcPct val="100000"/>
              </a:lnSpc>
              <a:spcAft>
                <a:spcPts val="400"/>
              </a:spcAft>
              <a:buClr>
                <a:srgbClr val="000000"/>
              </a:buClr>
              <a:buFont typeface="Arial"/>
              <a:buChar char="•"/>
            </a:pPr>
            <a:r>
              <a:rPr b="0" lang="lv" sz="2800" spc="-1" strike="noStrike">
                <a:solidFill>
                  <a:srgbClr val="000000"/>
                </a:solidFill>
                <a:latin typeface="Roboto"/>
                <a:ea typeface="Calibri"/>
              </a:rPr>
              <a:t>kandidātu secība balsošanas zīmē ir NENOZĪMĪGA, izņemot ja divi kandidāti saņem to pašu balss skaitu</a:t>
            </a:r>
            <a:endParaRPr b="0" lang="en-CA" sz="2800" spc="-1" strike="noStrike">
              <a:latin typeface="Arial"/>
            </a:endParaRPr>
          </a:p>
          <a:p>
            <a:pPr marL="457200" indent="-456480">
              <a:lnSpc>
                <a:spcPct val="100000"/>
              </a:lnSpc>
              <a:spcAft>
                <a:spcPts val="400"/>
              </a:spcAft>
              <a:buClr>
                <a:srgbClr val="000000"/>
              </a:buClr>
              <a:buFont typeface="Arial"/>
              <a:buChar char="•"/>
            </a:pPr>
            <a:endParaRPr b="0" lang="en-CA" sz="2800" spc="-1" strike="noStrike">
              <a:latin typeface="Arial"/>
            </a:endParaRPr>
          </a:p>
          <a:p>
            <a:pPr lvl="1" marL="432000" indent="-216000">
              <a:lnSpc>
                <a:spcPct val="100000"/>
              </a:lnSpc>
              <a:spcAft>
                <a:spcPts val="4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v" sz="2800" spc="-1" strike="noStrike">
                <a:solidFill>
                  <a:srgbClr val="000000"/>
                </a:solidFill>
                <a:latin typeface="Roboto"/>
                <a:ea typeface="Calibri"/>
              </a:rPr>
              <a:t>tikai tad, ja diviem kandidātiem ir vienāds balss skaits, tas, kurš ir augstāks sarakstā iegūs deputāta vietu</a:t>
            </a:r>
            <a:endParaRPr b="0" lang="en-CA" sz="2800" spc="-1" strike="noStrike">
              <a:latin typeface="Arial"/>
            </a:endParaRPr>
          </a:p>
          <a:p>
            <a:pPr marL="457200" indent="-456480">
              <a:lnSpc>
                <a:spcPct val="100000"/>
              </a:lnSpc>
              <a:spcAft>
                <a:spcPts val="400"/>
              </a:spcAft>
              <a:buClr>
                <a:srgbClr val="000000"/>
              </a:buClr>
              <a:buFont typeface="Arial"/>
              <a:buChar char="•"/>
            </a:pPr>
            <a:endParaRPr b="0" lang="en-CA" sz="2800" spc="-1" strike="noStrike">
              <a:latin typeface="Arial"/>
            </a:endParaRPr>
          </a:p>
          <a:p>
            <a:pPr lvl="1" marL="432000" indent="-215640">
              <a:lnSpc>
                <a:spcPct val="100000"/>
              </a:lnSpc>
              <a:spcAft>
                <a:spcPts val="4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v" sz="2800" spc="-1" strike="noStrike">
                <a:solidFill>
                  <a:srgbClr val="000000"/>
                </a:solidFill>
                <a:latin typeface="Roboto"/>
                <a:ea typeface="Calibri"/>
              </a:rPr>
              <a:t>ja nepieliekat nevienu krustu vai svītrojumu, Jūs piešķirat </a:t>
            </a:r>
            <a:r>
              <a:rPr b="0" lang="lv" sz="2800" spc="-1" strike="noStrike" u="sng">
                <a:solidFill>
                  <a:srgbClr val="000000"/>
                </a:solidFill>
                <a:uFillTx/>
                <a:latin typeface="Roboto"/>
                <a:ea typeface="Calibri"/>
              </a:rPr>
              <a:t>vienādu balss skaitu/svaru</a:t>
            </a:r>
            <a:r>
              <a:rPr b="0" lang="lv" sz="2800" spc="-1" strike="noStrike">
                <a:solidFill>
                  <a:srgbClr val="000000"/>
                </a:solidFill>
                <a:latin typeface="Roboto"/>
                <a:ea typeface="Calibri"/>
              </a:rPr>
              <a:t> visiem kandidātiem Jūsu vēlēšanas zīmē</a:t>
            </a:r>
            <a:endParaRPr b="0" lang="en-CA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Metadata/LabelInfo.xml><?xml version="1.0" encoding="utf-8"?>
<clbl:labelList xmlns:clbl="http://schemas.microsoft.com/office/2020/mipLabelMetadata">
  <clbl:label id="{034a106e-6316-442c-ad35-738afd673d2b}" enabled="1" method="Standard" siteId="{cddc1229-ac2a-4b97-b78a-0e5cacb5865c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29215</TotalTime>
  <Application>LibreOffice/7.0.4.2$Windows_X86_64 LibreOffice_project/dcf040e67528d9187c66b2379df5ea4407429775</Application>
  <AppVersion>15.0000</AppVersion>
  <Words>0</Words>
  <Paragraphs>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2024-02-22T03:12:13Z</dcterms:created>
  <dc:creator/>
  <dc:description/>
  <dc:language>en-CA</dc:language>
  <cp:lastModifiedBy/>
  <cp:lastPrinted>2024-05-23T11:47:38Z</cp:lastPrinted>
  <dcterms:modified xsi:type="dcterms:W3CDTF">2024-06-04T01:33:20Z</dcterms:modified>
  <cp:revision>463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21</vt:i4>
  </property>
</Properties>
</file>